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2"/>
  </p:notesMasterIdLst>
  <p:handoutMasterIdLst>
    <p:handoutMasterId r:id="rId73"/>
  </p:handoutMasterIdLst>
  <p:sldIdLst>
    <p:sldId id="265" r:id="rId5"/>
    <p:sldId id="372" r:id="rId6"/>
    <p:sldId id="373" r:id="rId7"/>
    <p:sldId id="374" r:id="rId8"/>
    <p:sldId id="375" r:id="rId9"/>
    <p:sldId id="350" r:id="rId10"/>
    <p:sldId id="352" r:id="rId11"/>
    <p:sldId id="353" r:id="rId12"/>
    <p:sldId id="354" r:id="rId13"/>
    <p:sldId id="376" r:id="rId14"/>
    <p:sldId id="320" r:id="rId15"/>
    <p:sldId id="362" r:id="rId16"/>
    <p:sldId id="363" r:id="rId17"/>
    <p:sldId id="364" r:id="rId18"/>
    <p:sldId id="377" r:id="rId19"/>
    <p:sldId id="348" r:id="rId20"/>
    <p:sldId id="311" r:id="rId21"/>
    <p:sldId id="346" r:id="rId22"/>
    <p:sldId id="347" r:id="rId23"/>
    <p:sldId id="378" r:id="rId24"/>
    <p:sldId id="323" r:id="rId25"/>
    <p:sldId id="324" r:id="rId26"/>
    <p:sldId id="379" r:id="rId27"/>
    <p:sldId id="322" r:id="rId28"/>
    <p:sldId id="327" r:id="rId29"/>
    <p:sldId id="380" r:id="rId30"/>
    <p:sldId id="328" r:id="rId31"/>
    <p:sldId id="329" r:id="rId32"/>
    <p:sldId id="342" r:id="rId33"/>
    <p:sldId id="330" r:id="rId34"/>
    <p:sldId id="331" r:id="rId35"/>
    <p:sldId id="381" r:id="rId36"/>
    <p:sldId id="340" r:id="rId37"/>
    <p:sldId id="332" r:id="rId38"/>
    <p:sldId id="333" r:id="rId39"/>
    <p:sldId id="334" r:id="rId40"/>
    <p:sldId id="382" r:id="rId41"/>
    <p:sldId id="335" r:id="rId42"/>
    <p:sldId id="341" r:id="rId43"/>
    <p:sldId id="384" r:id="rId44"/>
    <p:sldId id="337" r:id="rId45"/>
    <p:sldId id="343" r:id="rId46"/>
    <p:sldId id="338" r:id="rId47"/>
    <p:sldId id="383" r:id="rId48"/>
    <p:sldId id="344" r:id="rId49"/>
    <p:sldId id="336" r:id="rId50"/>
    <p:sldId id="345" r:id="rId51"/>
    <p:sldId id="385" r:id="rId52"/>
    <p:sldId id="365" r:id="rId53"/>
    <p:sldId id="366" r:id="rId54"/>
    <p:sldId id="367" r:id="rId55"/>
    <p:sldId id="369" r:id="rId56"/>
    <p:sldId id="370" r:id="rId57"/>
    <p:sldId id="386" r:id="rId58"/>
    <p:sldId id="371" r:id="rId59"/>
    <p:sldId id="387" r:id="rId60"/>
    <p:sldId id="355" r:id="rId61"/>
    <p:sldId id="356" r:id="rId62"/>
    <p:sldId id="388" r:id="rId63"/>
    <p:sldId id="359" r:id="rId64"/>
    <p:sldId id="360" r:id="rId65"/>
    <p:sldId id="389" r:id="rId66"/>
    <p:sldId id="357" r:id="rId67"/>
    <p:sldId id="358" r:id="rId68"/>
    <p:sldId id="390" r:id="rId69"/>
    <p:sldId id="361" r:id="rId70"/>
    <p:sldId id="391" r:id="rId71"/>
  </p:sldIdLst>
  <p:sldSz cx="12188825" cy="6858000"/>
  <p:notesSz cx="7102475" cy="10234613"/>
  <p:custDataLst>
    <p:tags r:id="rId74"/>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894454F-89DE-43BF-A058-456E75CD7D6E}">
          <p14:sldIdLst>
            <p14:sldId id="265"/>
            <p14:sldId id="372"/>
            <p14:sldId id="373"/>
            <p14:sldId id="374"/>
            <p14:sldId id="375"/>
            <p14:sldId id="350"/>
            <p14:sldId id="352"/>
            <p14:sldId id="353"/>
            <p14:sldId id="354"/>
            <p14:sldId id="376"/>
            <p14:sldId id="320"/>
            <p14:sldId id="362"/>
            <p14:sldId id="363"/>
            <p14:sldId id="364"/>
            <p14:sldId id="377"/>
            <p14:sldId id="348"/>
          </p14:sldIdLst>
        </p14:section>
        <p14:section name="Section sans titre" id="{45D8186E-0A86-4C4E-B689-33F062DE0AFE}">
          <p14:sldIdLst>
            <p14:sldId id="311"/>
            <p14:sldId id="346"/>
            <p14:sldId id="347"/>
            <p14:sldId id="378"/>
            <p14:sldId id="323"/>
            <p14:sldId id="324"/>
            <p14:sldId id="379"/>
            <p14:sldId id="322"/>
            <p14:sldId id="327"/>
            <p14:sldId id="380"/>
            <p14:sldId id="328"/>
            <p14:sldId id="329"/>
            <p14:sldId id="342"/>
            <p14:sldId id="330"/>
            <p14:sldId id="331"/>
            <p14:sldId id="381"/>
            <p14:sldId id="340"/>
            <p14:sldId id="332"/>
            <p14:sldId id="333"/>
            <p14:sldId id="334"/>
            <p14:sldId id="382"/>
            <p14:sldId id="335"/>
            <p14:sldId id="341"/>
            <p14:sldId id="384"/>
            <p14:sldId id="337"/>
            <p14:sldId id="343"/>
            <p14:sldId id="338"/>
            <p14:sldId id="383"/>
            <p14:sldId id="344"/>
            <p14:sldId id="336"/>
            <p14:sldId id="345"/>
            <p14:sldId id="385"/>
            <p14:sldId id="365"/>
            <p14:sldId id="366"/>
            <p14:sldId id="367"/>
            <p14:sldId id="369"/>
            <p14:sldId id="370"/>
            <p14:sldId id="386"/>
            <p14:sldId id="371"/>
            <p14:sldId id="387"/>
            <p14:sldId id="355"/>
            <p14:sldId id="356"/>
            <p14:sldId id="388"/>
            <p14:sldId id="359"/>
            <p14:sldId id="360"/>
            <p14:sldId id="389"/>
            <p14:sldId id="357"/>
            <p14:sldId id="358"/>
            <p14:sldId id="390"/>
            <p14:sldId id="361"/>
            <p14:sldId id="391"/>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0711" autoAdjust="0"/>
  </p:normalViewPr>
  <p:slideViewPr>
    <p:cSldViewPr showGuides="1">
      <p:cViewPr varScale="1">
        <p:scale>
          <a:sx n="107" d="100"/>
          <a:sy n="107" d="100"/>
        </p:scale>
        <p:origin x="114" y="22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33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3077739" cy="513508"/>
          </a:xfrm>
          <a:prstGeom prst="rect">
            <a:avLst/>
          </a:prstGeom>
        </p:spPr>
        <p:txBody>
          <a:bodyPr vert="horz" lIns="99016" tIns="49508" rIns="99016" bIns="49508" rtlCol="0"/>
          <a:lstStyle>
            <a:lvl1pPr algn="l" rtl="0">
              <a:defRPr sz="1300"/>
            </a:lvl1pPr>
          </a:lstStyle>
          <a:p>
            <a:pPr rtl="0"/>
            <a:endParaRPr lang="fr-FR" dirty="0"/>
          </a:p>
        </p:txBody>
      </p:sp>
      <p:sp>
        <p:nvSpPr>
          <p:cNvPr id="3" name="Espace réservé de la date 2"/>
          <p:cNvSpPr>
            <a:spLocks noGrp="1"/>
          </p:cNvSpPr>
          <p:nvPr>
            <p:ph type="dt" sz="quarter" idx="1"/>
          </p:nvPr>
        </p:nvSpPr>
        <p:spPr>
          <a:xfrm>
            <a:off x="4023097" y="0"/>
            <a:ext cx="3077739" cy="513508"/>
          </a:xfrm>
          <a:prstGeom prst="rect">
            <a:avLst/>
          </a:prstGeom>
        </p:spPr>
        <p:txBody>
          <a:bodyPr vert="horz" lIns="99016" tIns="49508" rIns="99016" bIns="49508" rtlCol="0"/>
          <a:lstStyle>
            <a:lvl1pPr algn="l" rtl="0">
              <a:defRPr sz="1300"/>
            </a:lvl1pPr>
          </a:lstStyle>
          <a:p>
            <a:pPr algn="r" rtl="0"/>
            <a:fld id="{4FD0811F-65A0-45DC-A418-D7D88257DA14}" type="datetime1">
              <a:rPr lang="fr-FR" smtClean="0"/>
              <a:t>09/03/2020</a:t>
            </a:fld>
            <a:endParaRPr lang="fr-FR" dirty="0"/>
          </a:p>
        </p:txBody>
      </p:sp>
      <p:sp>
        <p:nvSpPr>
          <p:cNvPr id="4" name="Espace réservé du pied de page 3"/>
          <p:cNvSpPr>
            <a:spLocks noGrp="1"/>
          </p:cNvSpPr>
          <p:nvPr>
            <p:ph type="ftr" sz="quarter" idx="2"/>
          </p:nvPr>
        </p:nvSpPr>
        <p:spPr>
          <a:xfrm>
            <a:off x="6" y="9721115"/>
            <a:ext cx="3077739" cy="513507"/>
          </a:xfrm>
          <a:prstGeom prst="rect">
            <a:avLst/>
          </a:prstGeom>
        </p:spPr>
        <p:txBody>
          <a:bodyPr vert="horz" lIns="99016" tIns="49508" rIns="99016" bIns="49508" rtlCol="0" anchor="b"/>
          <a:lstStyle>
            <a:lvl1pPr algn="l" rtl="0">
              <a:defRPr sz="1300"/>
            </a:lvl1pPr>
          </a:lstStyle>
          <a:p>
            <a:pPr rtl="0"/>
            <a:endParaRPr lang="fr-FR" dirty="0"/>
          </a:p>
        </p:txBody>
      </p:sp>
      <p:sp>
        <p:nvSpPr>
          <p:cNvPr id="5" name="Espace réservé du numéro de diapositive 4"/>
          <p:cNvSpPr>
            <a:spLocks noGrp="1"/>
          </p:cNvSpPr>
          <p:nvPr>
            <p:ph type="sldNum" sz="quarter" idx="3"/>
          </p:nvPr>
        </p:nvSpPr>
        <p:spPr>
          <a:xfrm>
            <a:off x="4023097" y="9721115"/>
            <a:ext cx="3077739" cy="513507"/>
          </a:xfrm>
          <a:prstGeom prst="rect">
            <a:avLst/>
          </a:prstGeom>
        </p:spPr>
        <p:txBody>
          <a:bodyPr vert="horz" lIns="99016" tIns="49508" rIns="99016" bIns="49508" rtlCol="0" anchor="b"/>
          <a:lstStyle>
            <a:lvl1pPr algn="l" rtl="0">
              <a:defRPr sz="13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5"/>
            <a:ext cx="3077739" cy="511731"/>
          </a:xfrm>
          <a:prstGeom prst="rect">
            <a:avLst/>
          </a:prstGeom>
        </p:spPr>
        <p:txBody>
          <a:bodyPr vert="horz" lIns="99016" tIns="49508" rIns="99016" bIns="49508" rtlCol="0"/>
          <a:lstStyle>
            <a:lvl1pPr algn="l" rtl="0">
              <a:defRPr sz="1300"/>
            </a:lvl1pPr>
          </a:lstStyle>
          <a:p>
            <a:pPr rtl="0"/>
            <a:endParaRPr lang="fr-FR" noProof="0" dirty="0"/>
          </a:p>
        </p:txBody>
      </p:sp>
      <p:sp>
        <p:nvSpPr>
          <p:cNvPr id="3" name="Espace réservé de la date 2"/>
          <p:cNvSpPr>
            <a:spLocks noGrp="1"/>
          </p:cNvSpPr>
          <p:nvPr>
            <p:ph type="dt" idx="1"/>
          </p:nvPr>
        </p:nvSpPr>
        <p:spPr>
          <a:xfrm>
            <a:off x="4023097" y="5"/>
            <a:ext cx="3077739" cy="511731"/>
          </a:xfrm>
          <a:prstGeom prst="rect">
            <a:avLst/>
          </a:prstGeom>
        </p:spPr>
        <p:txBody>
          <a:bodyPr vert="horz" lIns="99016" tIns="49508" rIns="99016" bIns="49508" rtlCol="0"/>
          <a:lstStyle>
            <a:lvl1pPr algn="r" rtl="0">
              <a:defRPr sz="1300"/>
            </a:lvl1pPr>
          </a:lstStyle>
          <a:p>
            <a:fld id="{869BCCB5-3197-42F0-A23E-FBF35BB6BD6D}" type="datetime1">
              <a:rPr lang="fr-FR" smtClean="0"/>
              <a:pPr/>
              <a:t>09/03/2020</a:t>
            </a:fld>
            <a:endParaRPr lang="fr-FR" dirty="0"/>
          </a:p>
        </p:txBody>
      </p:sp>
      <p:sp>
        <p:nvSpPr>
          <p:cNvPr id="4" name="Espace réservé de l’image des diapositives 3"/>
          <p:cNvSpPr>
            <a:spLocks noGrp="1" noRot="1" noChangeAspect="1"/>
          </p:cNvSpPr>
          <p:nvPr>
            <p:ph type="sldImg" idx="2"/>
          </p:nvPr>
        </p:nvSpPr>
        <p:spPr>
          <a:xfrm>
            <a:off x="142875" y="768350"/>
            <a:ext cx="6816725" cy="3836988"/>
          </a:xfrm>
          <a:prstGeom prst="rect">
            <a:avLst/>
          </a:prstGeom>
          <a:noFill/>
          <a:ln w="12700">
            <a:solidFill>
              <a:prstClr val="black"/>
            </a:solidFill>
          </a:ln>
        </p:spPr>
        <p:txBody>
          <a:bodyPr vert="horz" lIns="99016" tIns="49508" rIns="99016" bIns="49508" rtlCol="0" anchor="ctr"/>
          <a:lstStyle/>
          <a:p>
            <a:pPr rtl="0"/>
            <a:endParaRPr lang="fr-FR" noProof="0" dirty="0"/>
          </a:p>
        </p:txBody>
      </p:sp>
      <p:sp>
        <p:nvSpPr>
          <p:cNvPr id="5" name="Espace réservé des notes 4"/>
          <p:cNvSpPr>
            <a:spLocks noGrp="1"/>
          </p:cNvSpPr>
          <p:nvPr>
            <p:ph type="body" sz="quarter" idx="3"/>
          </p:nvPr>
        </p:nvSpPr>
        <p:spPr>
          <a:xfrm>
            <a:off x="710248" y="4861445"/>
            <a:ext cx="5681980" cy="4605576"/>
          </a:xfrm>
          <a:prstGeom prst="rect">
            <a:avLst/>
          </a:prstGeom>
        </p:spPr>
        <p:txBody>
          <a:bodyPr vert="horz" lIns="99016" tIns="49508" rIns="99016" bIns="49508"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6" y="9721113"/>
            <a:ext cx="3077739" cy="511731"/>
          </a:xfrm>
          <a:prstGeom prst="rect">
            <a:avLst/>
          </a:prstGeom>
        </p:spPr>
        <p:txBody>
          <a:bodyPr vert="horz" lIns="99016" tIns="49508" rIns="99016" bIns="49508" rtlCol="0" anchor="b"/>
          <a:lstStyle>
            <a:lvl1pPr algn="l" rtl="0">
              <a:defRPr sz="1300"/>
            </a:lvl1pPr>
          </a:lstStyle>
          <a:p>
            <a:pPr rtl="0"/>
            <a:endParaRPr lang="fr-FR" noProof="0" dirty="0"/>
          </a:p>
        </p:txBody>
      </p:sp>
      <p:sp>
        <p:nvSpPr>
          <p:cNvPr id="7" name="Espace réservé du numéro de diapositive 6"/>
          <p:cNvSpPr>
            <a:spLocks noGrp="1"/>
          </p:cNvSpPr>
          <p:nvPr>
            <p:ph type="sldNum" sz="quarter" idx="5"/>
          </p:nvPr>
        </p:nvSpPr>
        <p:spPr>
          <a:xfrm>
            <a:off x="4023097" y="9721113"/>
            <a:ext cx="3077739" cy="511731"/>
          </a:xfrm>
          <a:prstGeom prst="rect">
            <a:avLst/>
          </a:prstGeom>
        </p:spPr>
        <p:txBody>
          <a:bodyPr vert="horz" lIns="99016" tIns="49508" rIns="99016" bIns="49508" rtlCol="0" anchor="b"/>
          <a:lstStyle>
            <a:lvl1pPr algn="r" rtl="0">
              <a:defRPr sz="13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3199CD-3E1B-4AE6-990F-76F925F5EA9F}" type="slidenum">
              <a:rPr lang="fr-FR" smtClean="0"/>
              <a:pPr/>
              <a:t>62</a:t>
            </a:fld>
            <a:endParaRPr lang="fr-FR" dirty="0"/>
          </a:p>
        </p:txBody>
      </p:sp>
    </p:spTree>
    <p:extLst>
      <p:ext uri="{BB962C8B-B14F-4D97-AF65-F5344CB8AC3E}">
        <p14:creationId xmlns:p14="http://schemas.microsoft.com/office/powerpoint/2010/main" val="341609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noProof="0" smtClean="0"/>
              <a:t>Modifiez le style des sous-titres du masque</a:t>
            </a:r>
            <a:endParaRPr lang="fr-F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C169FE22-A35D-4AA5-9ED0-CA5AA0D08EE7}" type="datetime1">
              <a:rPr lang="fr-FR" smtClean="0"/>
              <a:pPr/>
              <a:t>09/03/2020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2412" y="381001"/>
            <a:ext cx="1524001" cy="5638800"/>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522412" y="381001"/>
            <a:ext cx="7391399" cy="5638800"/>
          </a:xfrm>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B2D50EC-F18A-4356-A82F-ED015F56C2C6}" type="datetime1">
              <a:rPr lang="fr-FR" smtClean="0"/>
              <a:pPr/>
              <a:t>09/03/2020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D8AB5196-52B1-4918-B153-34A0C9A4A7AD}" type="datetime1">
              <a:rPr lang="fr-FR" smtClean="0"/>
              <a:pPr/>
              <a:t>09/03/2020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noProof="0" smtClean="0"/>
              <a:t>Modifiez les styles du texte du masque</a:t>
            </a:r>
          </a:p>
        </p:txBody>
      </p:sp>
      <p:sp>
        <p:nvSpPr>
          <p:cNvPr id="4" name="Espace réservé de la date 3"/>
          <p:cNvSpPr>
            <a:spLocks noGrp="1"/>
          </p:cNvSpPr>
          <p:nvPr>
            <p:ph type="dt" sz="half" idx="10"/>
          </p:nvPr>
        </p:nvSpPr>
        <p:spPr/>
        <p:txBody>
          <a:bodyPr rtlCol="0"/>
          <a:lstStyle>
            <a:lvl1pPr>
              <a:defRPr/>
            </a:lvl1pPr>
          </a:lstStyle>
          <a:p>
            <a:fld id="{7399499F-CA45-4A76-BC24-F973E24AC3FB}" type="datetime1">
              <a:rPr lang="fr-FR" smtClean="0"/>
              <a:pPr/>
              <a:t>09/03/2020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3817870C-A0A5-4D92-B86D-C2791EFA3A23}" type="datetime1">
              <a:rPr lang="fr-FR" smtClean="0"/>
              <a:pPr/>
              <a:t>09/03/2020</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smtClean="0"/>
              <a:t>Modifiez les styles du texte du masque</a:t>
            </a:r>
          </a:p>
        </p:txBody>
      </p:sp>
      <p:sp>
        <p:nvSpPr>
          <p:cNvPr id="4" name="Espace réservé du contenu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smtClean="0"/>
              <a:t>Modifiez les styles du texte du masque</a:t>
            </a:r>
          </a:p>
        </p:txBody>
      </p:sp>
      <p:sp>
        <p:nvSpPr>
          <p:cNvPr id="6" name="Espace réservé du contenu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812A7B89-83CE-4355-8D19-9AD5D8179E27}" type="datetime1">
              <a:rPr lang="fr-FR" smtClean="0"/>
              <a:pPr/>
              <a:t>09/03/2020</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EA4593A4-CD22-4D89-9631-B432485C88BE}" type="datetime1">
              <a:rPr lang="fr-FR" smtClean="0"/>
              <a:pPr/>
              <a:t>09/03/2020</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2"/>
        </a:solid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88F3045D-8AE6-4E47-932F-47FA387FEA34}" type="datetime1">
              <a:rPr lang="fr-FR" smtClean="0"/>
              <a:pPr/>
              <a:t>09/03/2020</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2282C9DA-93FE-4DDE-8920-2C8AB1F5E18A}" type="datetime1">
              <a:rPr lang="fr-FR" smtClean="0"/>
              <a:pPr/>
              <a:t>09/03/2020</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image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smtClean="0"/>
              <a:t>Cliquez sur l'icône pour ajouter une image</a:t>
            </a:r>
            <a:endParaRPr lang="fr-FR" noProof="0" dirty="0"/>
          </a:p>
        </p:txBody>
      </p:sp>
      <p:sp>
        <p:nvSpPr>
          <p:cNvPr id="2" name="Titre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fr-FR" noProof="0" smtClean="0"/>
              <a:t>Modifiez le style du titre</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EB002A6A-F78C-474F-BA6B-17AE42EC613D}" type="datetime1">
              <a:rPr lang="fr-FR" smtClean="0"/>
              <a:pPr/>
              <a:t>09/03/2020</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4" name="Espace réservé de la date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1406553-4B01-4903-B663-70E503E45D52}" type="datetime1">
              <a:rPr lang="fr-FR" smtClean="0"/>
              <a:pPr/>
              <a:t>09/03/2020</a:t>
            </a:fld>
            <a:endParaRPr lang="fr-FR" dirty="0"/>
          </a:p>
        </p:txBody>
      </p:sp>
      <p:sp>
        <p:nvSpPr>
          <p:cNvPr id="5" name="Espace réservé du pied de page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lletweb.fr/ang2-approfondissement-consolidation-langlais-dentreprise#.XkXYJNMwK2Y.gmail" TargetMode="External"/><Relationship Id="rId2" Type="http://schemas.openxmlformats.org/officeDocument/2006/relationships/hyperlink" Target="https://www.billetweb.fr/atelier-ang1-l-essentiel-de-l-anglais-d-entreprise#.XkGQBOrqDr8.gmail" TargetMode="External"/><Relationship Id="rId1" Type="http://schemas.openxmlformats.org/officeDocument/2006/relationships/slideLayout" Target="../slideLayouts/slideLayout2.xml"/><Relationship Id="rId4" Type="http://schemas.openxmlformats.org/officeDocument/2006/relationships/hyperlink" Target="https://www.billetweb.fr/ang-3-les-bases-pour-communiquer-en-anglais-secretariat#.XkGQ1NMrXac.gmai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atelier-ga1-classement#.XkMj2JeyvUI.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atelier-ga2-la-comptabilite-de-la-facture-aux-imprimes#.XkZh4050rL8.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atelier-ga3-parametrage-logiciel-gestion-commerciale-ou-comptable#.XkGNZdbgVnw.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billetweb.fr/atelier-ga2-la-comptabilite-de-la-facture-aux-imprimes#.XkZh4050rL8.gmail" TargetMode="External"/><Relationship Id="rId2" Type="http://schemas.openxmlformats.org/officeDocument/2006/relationships/hyperlink" Target="https://www.billetweb.fr/atelier-ga1-classement#.XkMj2JeyvUI.gmail" TargetMode="External"/><Relationship Id="rId1" Type="http://schemas.openxmlformats.org/officeDocument/2006/relationships/slideLayout" Target="../slideLayouts/slideLayout2.xml"/><Relationship Id="rId4" Type="http://schemas.openxmlformats.org/officeDocument/2006/relationships/hyperlink" Target="https://www.billetweb.fr/atelier-ga3-parametrage-logiciel-gestion-commerciale-ou-comptable#.XkGNZdbgVnw.gmai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lletweb.fr/rh1-la-paie#.XkGTlyO93kg.gmail"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lletweb.fr/rh-2-la-gestion-des-conges-payes#.XkGUOy_-3zY.gmail"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lletweb.fr/rh-3-limpact-de-la-rupture-du-contrat-de-travail-en-paie#.XkGUGSF94c0.gmail"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lletweb.fr/rh-2-la-gestion-des-conges-payes#.XkGUOy_-3zY.gmail" TargetMode="External"/><Relationship Id="rId2" Type="http://schemas.openxmlformats.org/officeDocument/2006/relationships/hyperlink" Target="https://www.billetweb.fr/rh1-la-paie#.XkGTlyO93kg.gmail" TargetMode="External"/><Relationship Id="rId1" Type="http://schemas.openxmlformats.org/officeDocument/2006/relationships/slideLayout" Target="../slideLayouts/slideLayout2.xml"/><Relationship Id="rId4" Type="http://schemas.openxmlformats.org/officeDocument/2006/relationships/hyperlink" Target="https://www.billetweb.fr/rh-3-limpact-de-la-rupture-du-contrat-de-travail-en-paie#.XkGUGSF94c0.gmai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lletweb.fr/rh-4-la-fiche-de-poste-les-entretiens-professionnels#.XkGTv3r32UE.gmail" TargetMode="External"/><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billetweb.fr/rh-5-le-recrutement#.XkGR318beLY.gmail" TargetMode="External"/><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www.billetweb.fr/rh-5-le-recrutement#.XkGR318beLY.gmail" TargetMode="External"/><Relationship Id="rId2" Type="http://schemas.openxmlformats.org/officeDocument/2006/relationships/hyperlink" Target="https://www.billetweb.fr/rh-4-la-fiche-de-poste-les-entretiens-professionnels#.XkGTv3r32UE.gmai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billetweb.fr/rh6-le-bilan-de-competence-en-interne#.XkZjuKDR2Wk.gmail"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billetweb.fr/rh7-la-gestion-des-competences-turn-over-les-causes-et-solutions#.XkZjkBu67nU.gmail"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hyperlink" Target="https://www.billetweb.fr/rh7-la-gestion-des-competences-turn-over-les-causes-et-solutions#.XkZjkBu67nU.gmail" TargetMode="External"/><Relationship Id="rId2" Type="http://schemas.openxmlformats.org/officeDocument/2006/relationships/hyperlink" Target="https://www.billetweb.fr/rh6-le-bilan-de-competence-en-interne#.XkZjuKDR2Wk.gmai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1-les-basiques-apprendre-a-se-connaitre-pour-mieux-communiquer-et-travailler-ensemble#.XkGXvU0e96A.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2-les-approf-apprendre-a-se-connaitre-pour-mieux-communiquer-travailler-ensemble#.XkGOsjPO1jg.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3-les-basiques-comprendre-et-evaluer-ses-sources-de-stress#.XkGScpULusM.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4-les-basiques-developper-sa-confiance-et-estime-de-soi#.XkGO8B9hwPQ.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hyperlink" Target="https://www.billetweb.fr/gciale-2-les-approf-apprendre-a-se-connaitre-pour-mieux-communiquer-travailler-ensemble#.XkGOsjPO1jg.gmail" TargetMode="External"/><Relationship Id="rId2" Type="http://schemas.openxmlformats.org/officeDocument/2006/relationships/hyperlink" Target="https://www.billetweb.fr/gciale-1-les-basiques-apprendre-a-se-connaitre-pour-mieux-communiquer-et-travailler-ensemble#.XkGXvU0e96A.gmail" TargetMode="External"/><Relationship Id="rId1" Type="http://schemas.openxmlformats.org/officeDocument/2006/relationships/slideLayout" Target="../slideLayouts/slideLayout2.xml"/><Relationship Id="rId5" Type="http://schemas.openxmlformats.org/officeDocument/2006/relationships/hyperlink" Target="https://www.billetweb.fr/gciale-4-les-basiques-developper-sa-confiance-et-estime-de-soi#.XkGO8B9hwPQ.gmail" TargetMode="External"/><Relationship Id="rId4" Type="http://schemas.openxmlformats.org/officeDocument/2006/relationships/hyperlink" Target="https://www.billetweb.fr/gciale-3-les-basiques-comprendre-et-evaluer-ses-sources-de-stress#.XkGScpULusM.gmai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5-les-approfondissements-developper-sa-confiance-et-estime-de-soi#.XkGWLba2Kfc.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6-les-basiques-developper-son-ecoute-active#.XkGU_mxeMjY.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7-les-basiques-developper-son-intelligence-emotionnelle#.XkGV2BWY9WE.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8-les-basiques-communiquer-avec-bienveillance#.XkGWYvPKCK0.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hyperlink" Target="https://www.billetweb.fr/gciale-6-les-basiques-developper-son-ecoute-active#.XkGU_mxeMjY.gmail" TargetMode="External"/><Relationship Id="rId2" Type="http://schemas.openxmlformats.org/officeDocument/2006/relationships/hyperlink" Target="https://www.billetweb.fr/gciale-5-les-approfondissements-developper-sa-confiance-et-estime-de-soi#.XkGWLba2Kfc.gmail" TargetMode="External"/><Relationship Id="rId1" Type="http://schemas.openxmlformats.org/officeDocument/2006/relationships/slideLayout" Target="../slideLayouts/slideLayout2.xml"/><Relationship Id="rId5" Type="http://schemas.openxmlformats.org/officeDocument/2006/relationships/hyperlink" Target="https://www.billetweb.fr/gciale-8-les-basiques-communiquer-avec-bienveillance#.XkGWYvPKCK0.gmail" TargetMode="External"/><Relationship Id="rId4" Type="http://schemas.openxmlformats.org/officeDocument/2006/relationships/hyperlink" Target="https://www.billetweb.fr/gciale-7-les-basiques-developper-son-intelligence-emotionnelle#.XkGV2BWY9WE.gmai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9-les-basiques-ameliorer-son-organisation-et-gagner-du-temps#.XkZm-0l8pQo.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lletweb.fr/gciale-9-les-approfondissements-ameliorer-son-organisation-et-gagner-du-temps#.XkGUzh6gbN0.gmail" TargetMode="Externa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illetweb.fr/gciale-9-les-approfondissements-ameliorer-son-organisation-et-gagner-du-temps#.XkGUzh6gbN0.gmail" TargetMode="External"/><Relationship Id="rId2" Type="http://schemas.openxmlformats.org/officeDocument/2006/relationships/hyperlink" Target="https://www.billetweb.fr/gciale-9-les-basiques-ameliorer-son-organisation-et-gagner-du-temps#.XkZm-0l8pQo.gmai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lletweb.fr/gciale-11-les-basiques-de-la-gestion-commerciale#.XkZmiw9kiWw.gmail"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lletweb.fr/gciale-12-les-approfondissements-de-la-gestion-commerciale#.XkGP3ThjOsQ.gmail"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lletweb.fr/gciale-13-les-basiques-du-marketing#.XkZnwUbm8v8.gmail"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hyperlink" Target="https://www.billetweb.fr/gciale-12-les-approfondissements-de-la-gestion-commerciale#.XkGP3ThjOsQ.gmail" TargetMode="External"/><Relationship Id="rId2" Type="http://schemas.openxmlformats.org/officeDocument/2006/relationships/hyperlink" Target="https://www.billetweb.fr/gciale-11-les-basiques-de-la-gestion-commerciale#.XkZmiw9kiWw.gmail" TargetMode="External"/><Relationship Id="rId1" Type="http://schemas.openxmlformats.org/officeDocument/2006/relationships/slideLayout" Target="../slideLayouts/slideLayout2.xml"/><Relationship Id="rId4" Type="http://schemas.openxmlformats.org/officeDocument/2006/relationships/hyperlink" Target="https://www.billetweb.fr/gciale-13-les-basiques-du-marketing#.XkZnwUbm8v8.gmai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lletweb.fr/gciale-13-les-approfondissements-du-marketing#.XkZoFYOjFvQ.gmail"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lletweb.fr/gciale-15-les-basiques-les-cles-de-la-vente-en-conseil-en-magasin#.XkGT_K67qoM.gmail"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billetweb.fr/gciale-16-les-approfondissements-les-cles-de-la-vente-en-magasin#.XkGWnZZRsgA.gmail" TargetMode="Externa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hyperlink" Target="https://www.billetweb.fr/gciale-15-les-basiques-les-cles-de-la-vente-en-conseil-en-magasin#.XkGT_K67qoM.gmail" TargetMode="External"/><Relationship Id="rId2" Type="http://schemas.openxmlformats.org/officeDocument/2006/relationships/hyperlink" Target="https://www.billetweb.fr/gciale-13-les-approfondissements-du-marketing#.XkrCjiyEeed.gmail" TargetMode="External"/><Relationship Id="rId1" Type="http://schemas.openxmlformats.org/officeDocument/2006/relationships/slideLayout" Target="../slideLayouts/slideLayout2.xml"/><Relationship Id="rId4" Type="http://schemas.openxmlformats.org/officeDocument/2006/relationships/hyperlink" Target="https://www.billetweb.fr/gciale-16-les-approfondissements-les-cles-de-la-vente-en-magasin#.XkGWnZZRsgA.gmai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gsecu-1-le-document-unique#.XkZoz2woq0w.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gsecu-2-les-equipements-de-protections-individuels-et-les-fiches-de-donnees-de-securite#.XkZo7IUTxsA.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gsecu-3-les-basiques-culture-entreprise-risque-cyber#.XkpY6DTRxD4.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illetweb.fr/gsecu-4-les-approfondissements-culture-entreprise-risque-cyber#.XkGUcW-MAuo.gmail"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hyperlink" Target="https://www.billetweb.fr/gsecu-2-les-equipements-de-protections-individuels-et-les-fiches-de-donnees-de-securite#.XkZo7IUTxsA.gmail" TargetMode="External"/><Relationship Id="rId2" Type="http://schemas.openxmlformats.org/officeDocument/2006/relationships/hyperlink" Target="https://www.billetweb.fr/gsecu-1-le-document-unique#.XkZoz2woq0w.gmail" TargetMode="External"/><Relationship Id="rId1" Type="http://schemas.openxmlformats.org/officeDocument/2006/relationships/slideLayout" Target="../slideLayouts/slideLayout2.xml"/><Relationship Id="rId5" Type="http://schemas.openxmlformats.org/officeDocument/2006/relationships/hyperlink" Target="https://www.billetweb.fr/gsecu-4-les-approfondissements-culture-entreprise-risque-cyber#.XkGUcW-MAuo.gmail" TargetMode="External"/><Relationship Id="rId4" Type="http://schemas.openxmlformats.org/officeDocument/2006/relationships/hyperlink" Target="https://www.billetweb.fr/gsecu-3-les-basiques-culture-entreprise-risque-cyber#.XkpY6DTRxD4.gmai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billetweb.fr/gsecu-5-la-qualite-de-vie-au-travail-qvt-et-les-risques-psychosociaux-rps#.XkZrcTXr6t0.gmail"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hyperlink" Target="https://www.billetweb.fr/gsecu-5-la-qualite-de-vie-au-travail-qvt-et-les-risques-psychosociaux-rps#.XkZrcTXr6t0.gmai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billetweb.fr/com1-transformation-digitale#.XkZr4OnKjxQ.gmail" TargetMode="Externa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hyperlink" Target="https://www.billetweb.fr/com1-transformation-digitale#.XkZr4OnKjxQ.gmai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billetweb.fr/com2-facebook-niveau-debutant#.XkeC7Qg4gxk.gmail" TargetMode="Externa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billetweb.fr/com3-linkedin-niveau-debutant#.XkZwwkKinUg.gmail" TargetMode="Externa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62.xml.rels><?xml version="1.0" encoding="UTF-8" standalone="yes"?>
<Relationships xmlns="http://schemas.openxmlformats.org/package/2006/relationships"><Relationship Id="rId3" Type="http://schemas.openxmlformats.org/officeDocument/2006/relationships/hyperlink" Target="https://www.billetweb.fr/com2-facebook-niveau-debutant#.XkeC7Qg4gxk.gma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billetweb.fr/com3-linkedin-niveau-debutant#.XkZwwkKinUg.gmai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billetweb.fr/gbe1-les-basiques-de-la-gestion-du-stress#.XkZs08Fqiqw.gmail" TargetMode="Externa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2" Type="http://schemas.openxmlformats.org/officeDocument/2006/relationships/hyperlink" Target="https://www.billetweb.fr/gbe1-les-basiques-de-la-gestion-du-stress#.XkZs08Fqiqw.gmai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billetweb.fr/gbe2-latelier-zen-tanaav#.XkZtOhKeBtY.gmail" TargetMode="Externa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2" Type="http://schemas.openxmlformats.org/officeDocument/2006/relationships/hyperlink" Target="https://www.billetweb.fr/gbe2-latelier-zen-tanaav#.XkZtOhKeBtY.gma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lletweb.fr/atelier-ang1-l-essentiel-de-l-anglais-d-entreprise#.XkGQBOrqDr8.gmail"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lletweb.fr/ang2-approfondissement-consolidation-langlais-dentreprise#.XkXYJNMwK2Y.gmail"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lletweb.fr/ang-3-les-bases-pour-communiquer-en-anglais-secretariat#.XkGQ1NMrXac.gmail"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189756" y="5229200"/>
            <a:ext cx="8485583" cy="1296144"/>
          </a:xfrm>
        </p:spPr>
        <p:txBody>
          <a:bodyPr rtlCol="0"/>
          <a:lstStyle/>
          <a:p>
            <a:pPr algn="ctr" rtl="0"/>
            <a:r>
              <a:rPr lang="fr-FR" b="1" dirty="0" smtClean="0">
                <a:solidFill>
                  <a:srgbClr val="FFFF00"/>
                </a:solidFill>
                <a:latin typeface="Calibri" panose="020F0502020204030204" pitchFamily="34" charset="0"/>
                <a:cs typeface="Calibri" panose="020F0502020204030204" pitchFamily="34" charset="0"/>
              </a:rPr>
              <a:t>SARL YOLIKS </a:t>
            </a:r>
            <a:r>
              <a:rPr lang="fr-FR" dirty="0" smtClean="0">
                <a:solidFill>
                  <a:srgbClr val="FFFF00"/>
                </a:solidFill>
                <a:latin typeface="Calibri" panose="020F0502020204030204" pitchFamily="34" charset="0"/>
                <a:cs typeface="Calibri" panose="020F0502020204030204" pitchFamily="34" charset="0"/>
              </a:rPr>
              <a:t>– 28 </a:t>
            </a:r>
            <a:r>
              <a:rPr lang="fr-FR" cap="none" dirty="0" smtClean="0">
                <a:solidFill>
                  <a:srgbClr val="FFFF00"/>
                </a:solidFill>
                <a:latin typeface="Calibri" panose="020F0502020204030204" pitchFamily="34" charset="0"/>
                <a:cs typeface="Calibri" panose="020F0502020204030204" pitchFamily="34" charset="0"/>
              </a:rPr>
              <a:t>Avenue de Bordeaux – 33560 CARBON –BLANC</a:t>
            </a:r>
          </a:p>
          <a:p>
            <a:pPr algn="ctr" rtl="0"/>
            <a:r>
              <a:rPr lang="fr-FR" cap="none" dirty="0" smtClean="0">
                <a:solidFill>
                  <a:srgbClr val="FFFF00"/>
                </a:solidFill>
                <a:latin typeface="Calibri" panose="020F0502020204030204" pitchFamily="34" charset="0"/>
                <a:cs typeface="Calibri" panose="020F0502020204030204" pitchFamily="34" charset="0"/>
              </a:rPr>
              <a:t>RCS de Bordeaux –SIRET : 518 219 563 00039 –APE 7022Z</a:t>
            </a:r>
            <a:endParaRPr lang="fr-FR" dirty="0">
              <a:latin typeface="Calibri" panose="020F0502020204030204" pitchFamily="34" charset="0"/>
              <a:cs typeface="Calibri" panose="020F0502020204030204" pitchFamily="34" charset="0"/>
            </a:endParaRPr>
          </a:p>
          <a:p>
            <a:pPr algn="ctr" rtl="0"/>
            <a:r>
              <a:rPr lang="fr-FR" cap="none" dirty="0" smtClean="0">
                <a:solidFill>
                  <a:srgbClr val="FFFF00"/>
                </a:solidFill>
                <a:latin typeface="Calibri" panose="020F0502020204030204" pitchFamily="34" charset="0"/>
                <a:cs typeface="Calibri" panose="020F0502020204030204" pitchFamily="34" charset="0"/>
                <a:sym typeface="Webdings" panose="05030102010509060703" pitchFamily="18" charset="2"/>
              </a:rPr>
              <a:t>+33 (0)6 43 52 13 61 - yoliks.gestion@gmail.com</a:t>
            </a:r>
          </a:p>
          <a:p>
            <a:pPr algn="ctr" rtl="0"/>
            <a:r>
              <a:rPr lang="fr-FR" cap="none" dirty="0" smtClean="0">
                <a:solidFill>
                  <a:srgbClr val="FFFF00"/>
                </a:solidFill>
                <a:latin typeface="Calibri" panose="020F0502020204030204" pitchFamily="34" charset="0"/>
                <a:cs typeface="Calibri" panose="020F0502020204030204" pitchFamily="34" charset="0"/>
                <a:sym typeface="Wingdings" panose="05000000000000000000" pitchFamily="2" charset="2"/>
              </a:rPr>
              <a:t> yoliks.com</a:t>
            </a:r>
            <a:endParaRPr lang="fr-FR" cap="none" dirty="0" smtClean="0">
              <a:solidFill>
                <a:srgbClr val="FFFF00"/>
              </a:solidFill>
              <a:latin typeface="Calibri" panose="020F0502020204030204" pitchFamily="34" charset="0"/>
              <a:cs typeface="Calibri" panose="020F0502020204030204" pitchFamily="34" charset="0"/>
            </a:endParaRPr>
          </a:p>
        </p:txBody>
      </p:sp>
      <p:sp>
        <p:nvSpPr>
          <p:cNvPr id="2" name="Rectangle 1"/>
          <p:cNvSpPr/>
          <p:nvPr/>
        </p:nvSpPr>
        <p:spPr>
          <a:xfrm>
            <a:off x="981844" y="1649557"/>
            <a:ext cx="9937326" cy="1339410"/>
          </a:xfrm>
          <a:prstGeom prst="rect">
            <a:avLst/>
          </a:prstGeom>
          <a:noFill/>
          <a:ln w="57150">
            <a:noFill/>
          </a:ln>
        </p:spPr>
        <p:txBody>
          <a:bodyPr wrap="square" lIns="91440" tIns="45720" rIns="91440" bIns="45720">
            <a:spAutoFit/>
          </a:bodyPr>
          <a:lstStyle/>
          <a:p>
            <a:pPr algn="ctr"/>
            <a:r>
              <a:rPr lang="fr-FR" sz="8000" b="1" cap="none" spc="0" dirty="0" smtClean="0">
                <a:ln w="28575">
                  <a:solidFill>
                    <a:schemeClr val="bg2"/>
                  </a:solidFill>
                  <a:prstDash val="solid"/>
                </a:ln>
                <a:solidFill>
                  <a:srgbClr val="FFFF00"/>
                </a:solidFill>
                <a:effectLst>
                  <a:outerShdw blurRad="12700" dist="38100" dir="2700000" algn="tl" rotWithShape="0">
                    <a:schemeClr val="bg1">
                      <a:lumMod val="50000"/>
                    </a:schemeClr>
                  </a:outerShdw>
                </a:effectLst>
              </a:rPr>
              <a:t>LES ATELIERS </a:t>
            </a:r>
            <a:endParaRPr lang="fr-FR" sz="8000" b="1" cap="none" spc="0" dirty="0">
              <a:ln w="28575">
                <a:solidFill>
                  <a:schemeClr val="bg2"/>
                </a:solidFill>
                <a:prstDash val="solid"/>
              </a:ln>
              <a:solidFill>
                <a:srgbClr val="FFFF00"/>
              </a:solidFill>
              <a:effectLst>
                <a:outerShdw blurRad="12700" dist="38100" dir="2700000" algn="tl" rotWithShape="0">
                  <a:schemeClr val="bg1">
                    <a:lumMod val="50000"/>
                  </a:schemeClr>
                </a:outerShdw>
              </a:effectLst>
            </a:endParaRPr>
          </a:p>
        </p:txBody>
      </p:sp>
      <p:pic>
        <p:nvPicPr>
          <p:cNvPr id="1029" name="Picture 5" descr="logo-en-png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40" y="1268759"/>
            <a:ext cx="2805888" cy="210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fontScale="90000"/>
          </a:bodyPr>
          <a:lstStyle/>
          <a:p>
            <a:pPr rtl="0"/>
            <a:r>
              <a:rPr lang="fr-FR" b="1" dirty="0" smtClean="0"/>
              <a:t/>
            </a:r>
            <a:br>
              <a:rPr lang="fr-FR" b="1" dirty="0" smtClean="0"/>
            </a:br>
            <a:r>
              <a:rPr lang="fr-FR" b="1" dirty="0" smtClean="0"/>
              <a:t>ATELIERS  - </a:t>
            </a:r>
            <a:r>
              <a:rPr lang="fr-FR" b="1" dirty="0" smtClean="0">
                <a:solidFill>
                  <a:srgbClr val="FFFF00"/>
                </a:solidFill>
              </a:rPr>
              <a:t>L’ANGLAIS d’Entreprise</a:t>
            </a:r>
            <a:br>
              <a:rPr lang="fr-FR" b="1" dirty="0" smtClean="0">
                <a:solidFill>
                  <a:srgbClr val="FFFF00"/>
                </a:solidFill>
              </a:rPr>
            </a:br>
            <a:r>
              <a:rPr lang="fr-FR" b="1" dirty="0" smtClean="0">
                <a:solidFill>
                  <a:srgbClr val="FFFF00"/>
                </a:solidFill>
              </a:rPr>
              <a:t>Animatrice : Laetitia TESSIER</a:t>
            </a:r>
            <a:r>
              <a:rPr lang="fr-FR" dirty="0" smtClean="0"/>
              <a:t/>
            </a:r>
            <a:br>
              <a:rPr lang="fr-FR" dirty="0" smtClean="0"/>
            </a:br>
            <a:endParaRPr lang="fr-FR" dirty="0"/>
          </a:p>
        </p:txBody>
      </p:sp>
      <p:sp>
        <p:nvSpPr>
          <p:cNvPr id="2" name="Espace réservé du contenu 1"/>
          <p:cNvSpPr>
            <a:spLocks noGrp="1"/>
          </p:cNvSpPr>
          <p:nvPr>
            <p:ph idx="1"/>
          </p:nvPr>
        </p:nvSpPr>
        <p:spPr>
          <a:xfrm>
            <a:off x="1532023" y="1844824"/>
            <a:ext cx="9134391" cy="4114801"/>
          </a:xfrm>
        </p:spPr>
        <p:txBody>
          <a:bodyPr/>
          <a:lstStyle/>
          <a:p>
            <a:pPr marL="0" indent="0">
              <a:buNone/>
            </a:pPr>
            <a:r>
              <a:rPr lang="fr-FR" dirty="0" smtClean="0"/>
              <a:t>  </a:t>
            </a:r>
            <a:endParaRPr lang="fr-FR" dirty="0"/>
          </a:p>
        </p:txBody>
      </p:sp>
      <p:graphicFrame>
        <p:nvGraphicFramePr>
          <p:cNvPr id="11" name="Tableau 10"/>
          <p:cNvGraphicFramePr>
            <a:graphicFrameLocks noGrp="1"/>
          </p:cNvGraphicFramePr>
          <p:nvPr>
            <p:extLst/>
          </p:nvPr>
        </p:nvGraphicFramePr>
        <p:xfrm>
          <a:off x="1532019" y="1628800"/>
          <a:ext cx="9530944" cy="4608304"/>
        </p:xfrm>
        <a:graphic>
          <a:graphicData uri="http://schemas.openxmlformats.org/drawingml/2006/table">
            <a:tbl>
              <a:tblPr firstRow="1" bandRow="1">
                <a:tableStyleId>{5C22544A-7EE6-4342-B048-85BDC9FD1C3A}</a:tableStyleId>
              </a:tblPr>
              <a:tblGrid>
                <a:gridCol w="1191368"/>
                <a:gridCol w="1191368"/>
                <a:gridCol w="1191368"/>
                <a:gridCol w="1191368"/>
                <a:gridCol w="1191368"/>
                <a:gridCol w="1191368"/>
                <a:gridCol w="1191368"/>
                <a:gridCol w="1191368"/>
              </a:tblGrid>
              <a:tr h="370840">
                <a:tc>
                  <a:txBody>
                    <a:bodyPr/>
                    <a:lstStyle/>
                    <a:p>
                      <a:r>
                        <a:rPr lang="fr-FR" dirty="0" smtClean="0">
                          <a:solidFill>
                            <a:srgbClr val="0000FF"/>
                          </a:solidFill>
                        </a:rPr>
                        <a:t>Dates</a:t>
                      </a:r>
                      <a:endParaRPr lang="fr-FR" dirty="0">
                        <a:solidFill>
                          <a:srgbClr val="0000FF"/>
                        </a:solidFill>
                      </a:endParaRP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925304">
                <a:tc>
                  <a:txBody>
                    <a:bodyPr/>
                    <a:lstStyle/>
                    <a:p>
                      <a:r>
                        <a:rPr lang="fr-FR" b="1" dirty="0" smtClean="0">
                          <a:solidFill>
                            <a:srgbClr val="0000FF"/>
                          </a:solidFill>
                        </a:rPr>
                        <a:t>ANG1</a:t>
                      </a:r>
                      <a:endParaRPr lang="fr-FR" b="1" dirty="0">
                        <a:solidFill>
                          <a:srgbClr val="0000FF"/>
                        </a:solidFill>
                      </a:endParaRPr>
                    </a:p>
                  </a:txBody>
                  <a:tcPr/>
                </a:tc>
                <a:tc>
                  <a:txBody>
                    <a:bodyPr/>
                    <a:lstStyle/>
                    <a:p>
                      <a:pPr algn="ctr"/>
                      <a:endParaRPr lang="fr-FR" dirty="0">
                        <a:solidFill>
                          <a:srgbClr val="0000FF"/>
                        </a:solidFill>
                      </a:endParaRPr>
                    </a:p>
                  </a:txBody>
                  <a:tcPr/>
                </a:tc>
                <a:tc>
                  <a:txBody>
                    <a:bodyPr/>
                    <a:lstStyle/>
                    <a:p>
                      <a:pPr algn="ctr"/>
                      <a:endParaRPr lang="fr-FR" dirty="0">
                        <a:solidFill>
                          <a:schemeClr val="bg1"/>
                        </a:solidFill>
                      </a:endParaRPr>
                    </a:p>
                  </a:txBody>
                  <a:tcPr/>
                </a:tc>
                <a:tc>
                  <a:txBody>
                    <a:bodyPr/>
                    <a:lstStyle/>
                    <a:p>
                      <a:pPr algn="ctr"/>
                      <a:endParaRPr lang="fr-FR" dirty="0">
                        <a:solidFill>
                          <a:schemeClr val="bg1"/>
                        </a:solidFill>
                      </a:endParaRPr>
                    </a:p>
                  </a:txBody>
                  <a:tcPr/>
                </a:tc>
                <a:tc>
                  <a:txBody>
                    <a:bodyPr/>
                    <a:lstStyle/>
                    <a:p>
                      <a:pPr algn="ctr"/>
                      <a:r>
                        <a:rPr lang="fr-FR" dirty="0" smtClean="0">
                          <a:solidFill>
                            <a:schemeClr val="bg1"/>
                          </a:solidFill>
                        </a:rPr>
                        <a:t>07</a:t>
                      </a:r>
                      <a:r>
                        <a:rPr lang="fr-FR" baseline="0" dirty="0" smtClean="0">
                          <a:solidFill>
                            <a:schemeClr val="bg1"/>
                          </a:solidFill>
                        </a:rPr>
                        <a:t> /04</a:t>
                      </a: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14/17h</a:t>
                      </a:r>
                      <a:endParaRPr lang="fr-FR" dirty="0">
                        <a:solidFill>
                          <a:schemeClr val="bg1"/>
                        </a:solidFill>
                      </a:endParaRPr>
                    </a:p>
                  </a:txBody>
                  <a:tcPr/>
                </a:tc>
                <a:tc>
                  <a:txBody>
                    <a:bodyPr/>
                    <a:lstStyle/>
                    <a:p>
                      <a:pPr algn="ctr"/>
                      <a:endParaRPr lang="fr-FR" dirty="0">
                        <a:solidFill>
                          <a:schemeClr val="bg1"/>
                        </a:solidFill>
                      </a:endParaRPr>
                    </a:p>
                  </a:txBody>
                  <a:tcPr/>
                </a:tc>
                <a:tc>
                  <a:txBody>
                    <a:bodyPr/>
                    <a:lstStyle/>
                    <a:p>
                      <a:pPr algn="ctr"/>
                      <a:endParaRPr lang="fr-FR" dirty="0">
                        <a:solidFill>
                          <a:schemeClr val="bg1"/>
                        </a:solidFill>
                      </a:endParaRPr>
                    </a:p>
                  </a:txBody>
                  <a:tcPr/>
                </a:tc>
                <a:tc>
                  <a:txBody>
                    <a:bodyPr/>
                    <a:lstStyle/>
                    <a:p>
                      <a:pPr algn="ctr"/>
                      <a:endParaRPr lang="fr-FR" dirty="0">
                        <a:solidFill>
                          <a:schemeClr val="bg1"/>
                        </a:solidFill>
                      </a:endParaRPr>
                    </a:p>
                  </a:txBody>
                  <a:tcPr/>
                </a:tc>
              </a:tr>
              <a:tr h="370840">
                <a:tc>
                  <a:txBody>
                    <a:bodyPr/>
                    <a:lstStyle/>
                    <a:p>
                      <a:r>
                        <a:rPr lang="fr-FR" b="1" dirty="0" smtClean="0">
                          <a:solidFill>
                            <a:srgbClr val="0000FF"/>
                          </a:solidFill>
                        </a:rPr>
                        <a:t>ANG2</a:t>
                      </a:r>
                      <a:endParaRPr lang="fr-FR" b="1" dirty="0">
                        <a:solidFill>
                          <a:srgbClr val="0000FF"/>
                        </a:solidFill>
                      </a:endParaRPr>
                    </a:p>
                  </a:txBody>
                  <a:tcPr/>
                </a:tc>
                <a:tc>
                  <a:txBody>
                    <a:bodyPr/>
                    <a:lstStyle/>
                    <a:p>
                      <a:endParaRPr lang="fr-FR">
                        <a:solidFill>
                          <a:srgbClr val="0000FF"/>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a:solidFill>
                          <a:schemeClr val="bg1"/>
                        </a:solidFill>
                      </a:endParaRPr>
                    </a:p>
                  </a:txBody>
                  <a:tcPr/>
                </a:tc>
                <a:tc>
                  <a:txBody>
                    <a:bodyPr/>
                    <a:lstStyle/>
                    <a:p>
                      <a:pPr algn="ctr"/>
                      <a:r>
                        <a:rPr lang="fr-FR" dirty="0" smtClean="0">
                          <a:solidFill>
                            <a:schemeClr val="bg1"/>
                          </a:solidFill>
                        </a:rPr>
                        <a:t>07</a:t>
                      </a:r>
                      <a:r>
                        <a:rPr lang="fr-FR" baseline="0" dirty="0" smtClean="0">
                          <a:solidFill>
                            <a:schemeClr val="bg1"/>
                          </a:solidFill>
                        </a:rPr>
                        <a:t> /06</a:t>
                      </a:r>
                    </a:p>
                    <a:p>
                      <a:pPr marL="0" algn="ctr" defTabSz="914400" rtl="0" eaLnBrk="1" latinLnBrk="0" hangingPunct="1"/>
                      <a:r>
                        <a:rPr lang="fr-FR" sz="1200" b="1" kern="1200" baseline="0" dirty="0" smtClean="0">
                          <a:solidFill>
                            <a:schemeClr val="bg1"/>
                          </a:solidFill>
                          <a:latin typeface="+mn-lt"/>
                          <a:ea typeface="+mn-ea"/>
                          <a:cs typeface="+mn-cs"/>
                        </a:rPr>
                        <a:t>8h/12h</a:t>
                      </a:r>
                    </a:p>
                    <a:p>
                      <a:pPr marL="0" algn="ctr" defTabSz="914400" rtl="0" eaLnBrk="1" latinLnBrk="0" hangingPunct="1"/>
                      <a:r>
                        <a:rPr lang="fr-FR" sz="1200" b="1" kern="1200" baseline="0" dirty="0" smtClean="0">
                          <a:solidFill>
                            <a:schemeClr val="bg1"/>
                          </a:solidFill>
                          <a:latin typeface="+mn-lt"/>
                          <a:ea typeface="+mn-ea"/>
                          <a:cs typeface="+mn-cs"/>
                        </a:rPr>
                        <a:t>&amp;</a:t>
                      </a:r>
                    </a:p>
                    <a:p>
                      <a:pPr marL="0" algn="ctr" defTabSz="914400" rtl="0" eaLnBrk="1" latinLnBrk="0" hangingPunct="1"/>
                      <a:r>
                        <a:rPr lang="fr-FR" sz="1200" b="1" kern="1200" baseline="0" dirty="0" smtClean="0">
                          <a:solidFill>
                            <a:schemeClr val="bg1"/>
                          </a:solidFill>
                          <a:latin typeface="+mn-lt"/>
                          <a:ea typeface="+mn-ea"/>
                          <a:cs typeface="+mn-cs"/>
                        </a:rPr>
                        <a:t>14/17h</a:t>
                      </a:r>
                      <a:endParaRPr lang="fr-FR" dirty="0">
                        <a:solidFill>
                          <a:schemeClr val="bg1"/>
                        </a:solidFill>
                      </a:endParaRPr>
                    </a:p>
                  </a:txBody>
                  <a:tcPr/>
                </a:tc>
                <a:tc>
                  <a:txBody>
                    <a:bodyPr/>
                    <a:lstStyle/>
                    <a:p>
                      <a:endParaRPr lang="fr-FR" dirty="0">
                        <a:solidFill>
                          <a:schemeClr val="bg1"/>
                        </a:solidFill>
                      </a:endParaRPr>
                    </a:p>
                  </a:txBody>
                  <a:tcPr/>
                </a:tc>
              </a:tr>
              <a:tr h="370840">
                <a:tc>
                  <a:txBody>
                    <a:bodyPr/>
                    <a:lstStyle/>
                    <a:p>
                      <a:r>
                        <a:rPr lang="fr-FR" b="1" dirty="0" smtClean="0">
                          <a:solidFill>
                            <a:srgbClr val="0000FF"/>
                          </a:solidFill>
                        </a:rPr>
                        <a:t>ANG3</a:t>
                      </a:r>
                      <a:endParaRPr lang="fr-FR" b="1" dirty="0">
                        <a:solidFill>
                          <a:srgbClr val="0000FF"/>
                        </a:solidFill>
                      </a:endParaRPr>
                    </a:p>
                  </a:txBody>
                  <a:tcPr/>
                </a:tc>
                <a:tc>
                  <a:txBody>
                    <a:bodyPr/>
                    <a:lstStyle/>
                    <a:p>
                      <a:endParaRPr lang="fr-FR" dirty="0">
                        <a:solidFill>
                          <a:srgbClr val="0000FF"/>
                        </a:solidFill>
                      </a:endParaRPr>
                    </a:p>
                  </a:txBody>
                  <a:tcPr/>
                </a:tc>
                <a:tc>
                  <a:txBody>
                    <a:bodyPr/>
                    <a:lstStyle/>
                    <a:p>
                      <a:endParaRPr lang="fr-FR">
                        <a:solidFill>
                          <a:schemeClr val="bg1"/>
                        </a:solidFill>
                      </a:endParaRPr>
                    </a:p>
                  </a:txBody>
                  <a:tcPr/>
                </a:tc>
                <a:tc>
                  <a:txBody>
                    <a:bodyPr/>
                    <a:lstStyle/>
                    <a:p>
                      <a:pPr algn="ctr"/>
                      <a:r>
                        <a:rPr lang="fr-FR" dirty="0" smtClean="0">
                          <a:solidFill>
                            <a:schemeClr val="bg1"/>
                          </a:solidFill>
                        </a:rPr>
                        <a:t>13</a:t>
                      </a:r>
                      <a:r>
                        <a:rPr lang="fr-FR" baseline="0" dirty="0" smtClean="0">
                          <a:solidFill>
                            <a:schemeClr val="bg1"/>
                          </a:solidFill>
                        </a:rPr>
                        <a:t> /03</a:t>
                      </a:r>
                    </a:p>
                    <a:p>
                      <a:pPr marL="0" algn="ctr" defTabSz="914400" rtl="0" eaLnBrk="1" latinLnBrk="0" hangingPunct="1"/>
                      <a:r>
                        <a:rPr lang="fr-FR" sz="1200" b="1" kern="1200" baseline="0" dirty="0" smtClean="0">
                          <a:solidFill>
                            <a:schemeClr val="bg1"/>
                          </a:solidFill>
                          <a:latin typeface="+mn-lt"/>
                          <a:ea typeface="+mn-ea"/>
                          <a:cs typeface="+mn-cs"/>
                        </a:rPr>
                        <a:t>8h/12h</a:t>
                      </a:r>
                    </a:p>
                    <a:p>
                      <a:pPr marL="0" algn="ctr" defTabSz="914400" rtl="0" eaLnBrk="1" latinLnBrk="0" hangingPunct="1"/>
                      <a:r>
                        <a:rPr lang="fr-FR" sz="1200" b="1" kern="1200" baseline="0" dirty="0" smtClean="0">
                          <a:solidFill>
                            <a:schemeClr val="bg1"/>
                          </a:solidFill>
                          <a:latin typeface="+mn-lt"/>
                          <a:ea typeface="+mn-ea"/>
                          <a:cs typeface="+mn-cs"/>
                        </a:rPr>
                        <a:t>&amp;</a:t>
                      </a:r>
                    </a:p>
                    <a:p>
                      <a:pPr marL="0" algn="ctr" defTabSz="914400" rtl="0" eaLnBrk="1" latinLnBrk="0" hangingPunct="1"/>
                      <a:r>
                        <a:rPr lang="fr-FR" sz="1200" b="1" kern="1200" baseline="0" dirty="0" smtClean="0">
                          <a:solidFill>
                            <a:schemeClr val="bg1"/>
                          </a:solidFill>
                          <a:latin typeface="+mn-lt"/>
                          <a:ea typeface="+mn-ea"/>
                          <a:cs typeface="+mn-cs"/>
                        </a:rPr>
                        <a:t>14/17h</a:t>
                      </a:r>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r>
              <a:tr h="370840">
                <a:tc gridSpan="8">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ANG1</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400" cap="none" dirty="0" smtClean="0">
                          <a:solidFill>
                            <a:schemeClr val="tx1"/>
                          </a:solidFill>
                          <a:latin typeface="Arial" panose="020B0604020202020204" pitchFamily="34" charset="0"/>
                          <a:cs typeface="Arial" panose="020B0604020202020204" pitchFamily="34" charset="0"/>
                        </a:rPr>
                        <a:t> </a:t>
                      </a:r>
                      <a:r>
                        <a:rPr lang="fr-FR" altLang="fr-FR" sz="1200" b="1" kern="1200" dirty="0" smtClean="0">
                          <a:solidFill>
                            <a:schemeClr val="tx1"/>
                          </a:solidFill>
                          <a:latin typeface="+mn-lt"/>
                          <a:ea typeface="+mn-ea"/>
                          <a:cs typeface="+mn-cs"/>
                          <a:hlinkClick r:id="rId2"/>
                        </a:rPr>
                        <a:t>https://www.billetweb.fr/atelier-ang1-l-essentiel-de-l-anglais-d-entreprise#.XkGQBOrqDr8.gmail </a:t>
                      </a:r>
                      <a:endParaRPr lang="fr-FR"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ANG2</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hlinkClick r:id="rId3"/>
                        </a:rPr>
                        <a:t>https://www.billetweb.fr/ang2-approfondissement-consolidation-langlais-dentreprise#.XkXYJNMwK2Y.gmail</a:t>
                      </a:r>
                      <a:endParaRPr lang="fr-FR"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ANG3</a:t>
                      </a:r>
                      <a:endParaRPr lang="fr-FR" b="1" dirty="0">
                        <a:solidFill>
                          <a:schemeClr val="tx1"/>
                        </a:solidFill>
                      </a:endParaRPr>
                    </a:p>
                  </a:txBody>
                  <a:tcPr>
                    <a:solidFill>
                      <a:srgbClr val="0000FF"/>
                    </a:solidFill>
                  </a:tcPr>
                </a:tc>
                <a:tc gridSpan="7">
                  <a:txBody>
                    <a:bodyPr/>
                    <a:lstStyle/>
                    <a:p>
                      <a:r>
                        <a:rPr lang="fr-FR" altLang="fr-FR" sz="1200" cap="none" dirty="0" smtClean="0">
                          <a:solidFill>
                            <a:srgbClr val="1155CC"/>
                          </a:solidFill>
                          <a:latin typeface="Arial" panose="020B0604020202020204" pitchFamily="34" charset="0"/>
                          <a:cs typeface="Arial" panose="020B0604020202020204" pitchFamily="34" charset="0"/>
                          <a:hlinkClick r:id="rId4"/>
                        </a:rPr>
                        <a:t>https://www.billetweb.fr/ang-3-les-bases-pour-communiquer-en-anglais-secretariat#.XkGQ1NMrXac.gmail</a:t>
                      </a:r>
                      <a:r>
                        <a:rPr lang="fr-FR" altLang="fr-FR" sz="1200" cap="none" dirty="0" smtClean="0">
                          <a:solidFill>
                            <a:schemeClr val="tx1"/>
                          </a:solidFill>
                        </a:rPr>
                        <a:t> </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4523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496" y="1628800"/>
            <a:ext cx="11462561"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 Gestion administrative</a:t>
            </a: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37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48269" y="2939218"/>
            <a:ext cx="11482019" cy="3586125"/>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Un bon classement pour gagner en efficacité </a:t>
            </a:r>
            <a:r>
              <a:rPr lang="fr-FR" sz="8400" b="1" dirty="0" smtClean="0"/>
              <a:t>:</a:t>
            </a:r>
          </a:p>
          <a:p>
            <a:pPr>
              <a:lnSpc>
                <a:spcPct val="120000"/>
              </a:lnSpc>
              <a:spcBef>
                <a:spcPts val="0"/>
              </a:spcBef>
              <a:buClr>
                <a:srgbClr val="FFFF00"/>
              </a:buClr>
              <a:buFont typeface="Wingdings" panose="05000000000000000000" pitchFamily="2" charset="2"/>
              <a:buChar char="Ø"/>
            </a:pPr>
            <a:r>
              <a:rPr lang="fr-FR" sz="8000" b="1" dirty="0" smtClean="0"/>
              <a:t>Les différents types de classement : </a:t>
            </a:r>
            <a:r>
              <a:rPr lang="fr-FR" sz="8000" dirty="0" smtClean="0"/>
              <a:t>classeur – dossier à sangle -  dossier suspendu – caisson – armoire….</a:t>
            </a:r>
          </a:p>
          <a:p>
            <a:pPr>
              <a:lnSpc>
                <a:spcPct val="120000"/>
              </a:lnSpc>
              <a:spcBef>
                <a:spcPts val="0"/>
              </a:spcBef>
              <a:buClr>
                <a:srgbClr val="FFFF00"/>
              </a:buClr>
              <a:buFont typeface="Wingdings" panose="05000000000000000000" pitchFamily="2" charset="2"/>
              <a:buChar char="Ø"/>
            </a:pPr>
            <a:r>
              <a:rPr lang="fr-FR" sz="8000" b="1" dirty="0" smtClean="0"/>
              <a:t>Les codes couleurs</a:t>
            </a:r>
          </a:p>
          <a:p>
            <a:pPr>
              <a:lnSpc>
                <a:spcPct val="120000"/>
              </a:lnSpc>
              <a:spcBef>
                <a:spcPts val="0"/>
              </a:spcBef>
              <a:buClr>
                <a:srgbClr val="FFFF00"/>
              </a:buClr>
              <a:buFont typeface="Wingdings" panose="05000000000000000000" pitchFamily="2" charset="2"/>
              <a:buChar char="Ø"/>
            </a:pPr>
            <a:r>
              <a:rPr lang="fr-FR" sz="8000" b="1" dirty="0" smtClean="0"/>
              <a:t>Arborescences </a:t>
            </a:r>
            <a:r>
              <a:rPr lang="fr-FR" sz="8000" dirty="0" smtClean="0"/>
              <a:t>des dossiers</a:t>
            </a:r>
          </a:p>
          <a:p>
            <a:pPr>
              <a:lnSpc>
                <a:spcPct val="120000"/>
              </a:lnSpc>
              <a:spcBef>
                <a:spcPts val="0"/>
              </a:spcBef>
              <a:buClr>
                <a:srgbClr val="FFFF00"/>
              </a:buClr>
              <a:buFont typeface="Wingdings" panose="05000000000000000000" pitchFamily="2" charset="2"/>
              <a:buChar char="Ø"/>
            </a:pPr>
            <a:r>
              <a:rPr lang="fr-FR" sz="8000" b="1" dirty="0" smtClean="0"/>
              <a:t>Dossiers salariés structurés : r</a:t>
            </a:r>
            <a:r>
              <a:rPr lang="fr-FR" sz="8000" dirty="0" smtClean="0"/>
              <a:t>echerches plus rapide et répondre à la norme de confidentialité (RGPD)</a:t>
            </a:r>
          </a:p>
          <a:p>
            <a:pPr>
              <a:lnSpc>
                <a:spcPct val="120000"/>
              </a:lnSpc>
              <a:spcBef>
                <a:spcPts val="0"/>
              </a:spcBef>
              <a:buClr>
                <a:srgbClr val="FFFF00"/>
              </a:buClr>
              <a:buFont typeface="Wingdings" panose="05000000000000000000" pitchFamily="2" charset="2"/>
              <a:buChar char="Ø"/>
            </a:pPr>
            <a:r>
              <a:rPr lang="fr-FR" sz="8000" b="1" dirty="0" smtClean="0"/>
              <a:t>Dossiers clients : </a:t>
            </a:r>
            <a:r>
              <a:rPr lang="fr-FR" sz="8000" dirty="0" smtClean="0"/>
              <a:t>pour une meilleure réactivité et une optimisation de votre temps</a:t>
            </a:r>
          </a:p>
          <a:p>
            <a:pPr>
              <a:lnSpc>
                <a:spcPct val="120000"/>
              </a:lnSpc>
              <a:spcBef>
                <a:spcPts val="0"/>
              </a:spcBef>
              <a:buClr>
                <a:srgbClr val="FFFF00"/>
              </a:buClr>
              <a:buFont typeface="Wingdings" panose="05000000000000000000" pitchFamily="2" charset="2"/>
              <a:buChar char="Ø"/>
            </a:pPr>
            <a:r>
              <a:rPr lang="fr-FR" sz="8000" b="1" dirty="0" smtClean="0"/>
              <a:t>Les documents comptables</a:t>
            </a:r>
          </a:p>
          <a:p>
            <a:pPr>
              <a:lnSpc>
                <a:spcPct val="120000"/>
              </a:lnSpc>
              <a:spcBef>
                <a:spcPts val="0"/>
              </a:spcBef>
              <a:buClr>
                <a:srgbClr val="FFFF00"/>
              </a:buClr>
              <a:buFont typeface="Wingdings" panose="05000000000000000000" pitchFamily="2" charset="2"/>
              <a:buChar char="Ø"/>
            </a:pPr>
            <a:r>
              <a:rPr lang="fr-FR" sz="8000" b="1" dirty="0" smtClean="0"/>
              <a:t>Classement </a:t>
            </a:r>
            <a:r>
              <a:rPr lang="fr-FR" sz="8000" dirty="0" smtClean="0"/>
              <a:t>papier ou numérique</a:t>
            </a:r>
          </a:p>
          <a:p>
            <a:pPr>
              <a:lnSpc>
                <a:spcPct val="120000"/>
              </a:lnSpc>
              <a:spcBef>
                <a:spcPts val="0"/>
              </a:spcBef>
              <a:buClr>
                <a:srgbClr val="FFFF00"/>
              </a:buClr>
              <a:buFont typeface="Wingdings" panose="05000000000000000000" pitchFamily="2" charset="2"/>
              <a:buChar char="Ø"/>
            </a:pPr>
            <a:r>
              <a:rPr lang="fr-FR" sz="8000" b="1" dirty="0" smtClean="0"/>
              <a:t>Délais de conservation  </a:t>
            </a:r>
            <a:r>
              <a:rPr lang="fr-FR" sz="8000" dirty="0" smtClean="0"/>
              <a:t>des documents.</a:t>
            </a:r>
            <a:endParaRPr lang="fr-FR" sz="8000" dirty="0"/>
          </a:p>
          <a:p>
            <a:pPr marL="0" indent="0" algn="ctr">
              <a:lnSpc>
                <a:spcPct val="120000"/>
              </a:lnSpc>
              <a:spcBef>
                <a:spcPts val="1200"/>
              </a:spcBef>
              <a:buNone/>
            </a:pPr>
            <a:r>
              <a:rPr lang="fr-FR" sz="7600" b="1" dirty="0" smtClean="0">
                <a:solidFill>
                  <a:srgbClr val="FFFF00"/>
                </a:solidFill>
              </a:rPr>
              <a:t>Cet atelier, vous fera gagner en efficacité et vous permettra</a:t>
            </a:r>
          </a:p>
          <a:p>
            <a:pPr marL="0" indent="0" algn="ctr">
              <a:lnSpc>
                <a:spcPct val="120000"/>
              </a:lnSpc>
              <a:spcBef>
                <a:spcPts val="0"/>
              </a:spcBef>
              <a:buNone/>
            </a:pPr>
            <a:r>
              <a:rPr lang="fr-FR" sz="7600" b="1" dirty="0" smtClean="0">
                <a:solidFill>
                  <a:srgbClr val="FFFF00"/>
                </a:solidFill>
              </a:rPr>
              <a:t>d’accéder plus vite aux informations</a:t>
            </a:r>
            <a:endParaRPr lang="fr-FR" sz="7600" b="1" dirty="0">
              <a:solidFill>
                <a:srgbClr val="FFFF00"/>
              </a:solidFill>
            </a:endParaRPr>
          </a:p>
          <a:p>
            <a:r>
              <a:rPr lang="fr-FR" sz="4400" dirty="0"/>
              <a:t/>
            </a:r>
            <a:br>
              <a:rPr lang="fr-FR" sz="4400" dirty="0"/>
            </a:br>
            <a:endParaRPr lang="fr-FR" sz="4400" b="1" dirty="0" smtClean="0"/>
          </a:p>
          <a:p>
            <a:pPr marL="0" indent="0">
              <a:buNone/>
            </a:pP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48269" y="1703753"/>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gA1 : </a:t>
            </a:r>
          </a:p>
          <a:p>
            <a:r>
              <a:rPr lang="fr-FR" b="1" dirty="0" smtClean="0">
                <a:solidFill>
                  <a:schemeClr val="tx1"/>
                </a:solidFill>
              </a:rPr>
              <a:t> Mieux classer pour gagner en efficacité  </a:t>
            </a:r>
          </a:p>
          <a:p>
            <a:r>
              <a:rPr lang="fr-FR" b="1" cap="none" dirty="0" smtClean="0">
                <a:solidFill>
                  <a:srgbClr val="FFFF00"/>
                </a:solidFill>
              </a:rPr>
              <a:t>Durée :</a:t>
            </a:r>
            <a:r>
              <a:rPr lang="fr-FR" b="1" cap="none" dirty="0" smtClean="0">
                <a:solidFill>
                  <a:schemeClr val="tx1"/>
                </a:solidFill>
              </a:rPr>
              <a:t> 4 H                                                             </a:t>
            </a:r>
            <a:r>
              <a:rPr lang="fr-FR" sz="800" b="1" cap="none" dirty="0" smtClean="0">
                <a:solidFill>
                  <a:schemeClr val="tx1"/>
                </a:solidFill>
                <a:hlinkClick r:id="rId2"/>
              </a:rPr>
              <a:t>https://www.billetweb.fr/atelier-ga1-classement#.XkMj2JeyvUI.gmail</a:t>
            </a:r>
            <a:endParaRPr lang="fr-FR" sz="800" b="1" cap="none" dirty="0">
              <a:solidFill>
                <a:schemeClr val="tx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21" y="47348"/>
            <a:ext cx="1480984" cy="151824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852" y="336849"/>
            <a:ext cx="1638673" cy="1219478"/>
          </a:xfrm>
          <a:prstGeom prst="rect">
            <a:avLst/>
          </a:prstGeom>
        </p:spPr>
      </p:pic>
    </p:spTree>
    <p:extLst>
      <p:ext uri="{BB962C8B-B14F-4D97-AF65-F5344CB8AC3E}">
        <p14:creationId xmlns:p14="http://schemas.microsoft.com/office/powerpoint/2010/main" val="47189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59177" y="2600885"/>
            <a:ext cx="11482019" cy="4068475"/>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Comprendre mes comptes </a:t>
            </a:r>
            <a:r>
              <a:rPr lang="fr-FR" sz="8000" b="1" dirty="0" smtClean="0"/>
              <a:t>:</a:t>
            </a:r>
          </a:p>
          <a:p>
            <a:pPr lvl="0">
              <a:lnSpc>
                <a:spcPct val="120000"/>
              </a:lnSpc>
              <a:spcBef>
                <a:spcPts val="0"/>
              </a:spcBef>
              <a:buClr>
                <a:srgbClr val="FFFF00"/>
              </a:buClr>
              <a:buFont typeface="Wingdings" panose="05000000000000000000" pitchFamily="2" charset="2"/>
              <a:buChar char="Ø"/>
            </a:pPr>
            <a:r>
              <a:rPr lang="fr-FR" sz="6400" b="1" dirty="0"/>
              <a:t>La déductibilité des </a:t>
            </a:r>
            <a:r>
              <a:rPr lang="fr-FR" sz="6400" b="1" dirty="0" smtClean="0"/>
              <a:t>frais</a:t>
            </a:r>
            <a:endParaRPr lang="fr-FR" sz="6400" dirty="0"/>
          </a:p>
          <a:p>
            <a:pPr lvl="0">
              <a:lnSpc>
                <a:spcPct val="120000"/>
              </a:lnSpc>
              <a:spcBef>
                <a:spcPts val="0"/>
              </a:spcBef>
              <a:buClr>
                <a:srgbClr val="FFFF00"/>
              </a:buClr>
              <a:buFont typeface="Wingdings" panose="05000000000000000000" pitchFamily="2" charset="2"/>
              <a:buChar char="Ø"/>
            </a:pPr>
            <a:r>
              <a:rPr lang="fr-FR" sz="6400" b="1" dirty="0"/>
              <a:t>Les investissements  et  les amortissements  - la cession d’une immobilisation, la valeur vénale  </a:t>
            </a:r>
            <a:endParaRPr lang="fr-FR" sz="6400" dirty="0"/>
          </a:p>
          <a:p>
            <a:pPr lvl="0">
              <a:lnSpc>
                <a:spcPct val="120000"/>
              </a:lnSpc>
              <a:spcBef>
                <a:spcPts val="0"/>
              </a:spcBef>
              <a:buClr>
                <a:srgbClr val="FFFF00"/>
              </a:buClr>
              <a:buFont typeface="Wingdings" panose="05000000000000000000" pitchFamily="2" charset="2"/>
              <a:buChar char="Ø"/>
            </a:pPr>
            <a:r>
              <a:rPr lang="fr-FR" sz="6400" b="1" dirty="0"/>
              <a:t>Les postes de TVA :  </a:t>
            </a:r>
            <a:r>
              <a:rPr lang="fr-FR" sz="6400" dirty="0"/>
              <a:t>collectée / à récupérer / à payer / le crédit </a:t>
            </a:r>
          </a:p>
          <a:p>
            <a:pPr lvl="0">
              <a:lnSpc>
                <a:spcPct val="120000"/>
              </a:lnSpc>
              <a:spcBef>
                <a:spcPts val="0"/>
              </a:spcBef>
              <a:buClr>
                <a:srgbClr val="FFFF00"/>
              </a:buClr>
              <a:buFont typeface="Wingdings" panose="05000000000000000000" pitchFamily="2" charset="2"/>
              <a:buChar char="Ø"/>
            </a:pPr>
            <a:r>
              <a:rPr lang="fr-FR" sz="6400" b="1" dirty="0"/>
              <a:t>Les indemnités de déplacements IK </a:t>
            </a:r>
            <a:r>
              <a:rPr lang="fr-FR" sz="6400" dirty="0"/>
              <a:t>les supports et contraintes, les frais réels…</a:t>
            </a:r>
          </a:p>
          <a:p>
            <a:pPr lvl="0">
              <a:lnSpc>
                <a:spcPct val="120000"/>
              </a:lnSpc>
              <a:spcBef>
                <a:spcPts val="0"/>
              </a:spcBef>
              <a:buClr>
                <a:srgbClr val="FFFF00"/>
              </a:buClr>
              <a:buFont typeface="Wingdings" panose="05000000000000000000" pitchFamily="2" charset="2"/>
              <a:buChar char="Ø"/>
            </a:pPr>
            <a:r>
              <a:rPr lang="fr-FR" sz="6400" b="1" dirty="0" smtClean="0"/>
              <a:t>Les </a:t>
            </a:r>
            <a:r>
              <a:rPr lang="fr-FR" sz="6400" b="1" dirty="0"/>
              <a:t>enregistrements comptables : </a:t>
            </a:r>
            <a:r>
              <a:rPr lang="fr-FR" sz="6400" dirty="0"/>
              <a:t>articulation par l’exemple de pièces comptables fournisseurs, clients, pièces de trésorerie, salaires….</a:t>
            </a:r>
          </a:p>
          <a:p>
            <a:pPr lvl="0">
              <a:lnSpc>
                <a:spcPct val="120000"/>
              </a:lnSpc>
              <a:spcBef>
                <a:spcPts val="0"/>
              </a:spcBef>
              <a:buClr>
                <a:srgbClr val="FFFF00"/>
              </a:buClr>
              <a:buFont typeface="Wingdings" panose="05000000000000000000" pitchFamily="2" charset="2"/>
              <a:buChar char="Ø"/>
            </a:pPr>
            <a:r>
              <a:rPr lang="fr-FR" sz="6400" b="1" dirty="0"/>
              <a:t>Les stocks – le chiffrage – les mises au rebus </a:t>
            </a:r>
            <a:endParaRPr lang="fr-FR" sz="6400" dirty="0"/>
          </a:p>
          <a:p>
            <a:pPr lvl="0">
              <a:lnSpc>
                <a:spcPct val="120000"/>
              </a:lnSpc>
              <a:spcBef>
                <a:spcPts val="0"/>
              </a:spcBef>
              <a:buClr>
                <a:srgbClr val="FFFF00"/>
              </a:buClr>
              <a:buFont typeface="Wingdings" panose="05000000000000000000" pitchFamily="2" charset="2"/>
              <a:buChar char="Ø"/>
            </a:pPr>
            <a:r>
              <a:rPr lang="fr-FR" sz="6400" b="1" dirty="0"/>
              <a:t>Le </a:t>
            </a:r>
            <a:r>
              <a:rPr lang="fr-FR" sz="6400" b="1" dirty="0" smtClean="0"/>
              <a:t>lien de votre comptabilité à vos </a:t>
            </a:r>
            <a:r>
              <a:rPr lang="fr-FR" sz="6400" dirty="0" smtClean="0"/>
              <a:t>imprimés fiscaux</a:t>
            </a:r>
            <a:r>
              <a:rPr lang="fr-FR" sz="6400" dirty="0"/>
              <a:t> </a:t>
            </a:r>
            <a:r>
              <a:rPr lang="fr-FR" sz="6400" b="1" dirty="0"/>
              <a:t>?</a:t>
            </a:r>
            <a:endParaRPr lang="fr-FR" sz="6400" dirty="0"/>
          </a:p>
          <a:p>
            <a:pPr lvl="0">
              <a:lnSpc>
                <a:spcPct val="120000"/>
              </a:lnSpc>
              <a:spcBef>
                <a:spcPts val="0"/>
              </a:spcBef>
              <a:buClr>
                <a:srgbClr val="FFFF00"/>
              </a:buClr>
              <a:buFont typeface="Wingdings" panose="05000000000000000000" pitchFamily="2" charset="2"/>
              <a:buChar char="Ø"/>
            </a:pPr>
            <a:r>
              <a:rPr lang="fr-FR" sz="6400" b="1" dirty="0"/>
              <a:t>La comptabilité analytique </a:t>
            </a:r>
            <a:r>
              <a:rPr lang="fr-FR" sz="6400" dirty="0"/>
              <a:t>c’est </a:t>
            </a:r>
            <a:r>
              <a:rPr lang="fr-FR" sz="6400" dirty="0" smtClean="0"/>
              <a:t>quoi </a:t>
            </a:r>
            <a:r>
              <a:rPr lang="fr-FR" sz="6400" b="1" dirty="0" smtClean="0"/>
              <a:t>?</a:t>
            </a:r>
            <a:endParaRPr lang="fr-FR" sz="6400" dirty="0"/>
          </a:p>
          <a:p>
            <a:pPr lvl="0">
              <a:lnSpc>
                <a:spcPct val="120000"/>
              </a:lnSpc>
              <a:spcBef>
                <a:spcPts val="0"/>
              </a:spcBef>
              <a:buClr>
                <a:srgbClr val="FFFF00"/>
              </a:buClr>
              <a:buFont typeface="Wingdings" panose="05000000000000000000" pitchFamily="2" charset="2"/>
              <a:buChar char="Ø"/>
            </a:pPr>
            <a:r>
              <a:rPr lang="fr-FR" sz="6400" b="1" dirty="0"/>
              <a:t>Comment extraire les données pour mieux comprendre </a:t>
            </a:r>
            <a:r>
              <a:rPr lang="fr-FR" sz="6400" dirty="0"/>
              <a:t>et vérifier sa rentabilité</a:t>
            </a:r>
            <a:r>
              <a:rPr lang="fr-FR" sz="6400" b="1" dirty="0"/>
              <a:t> ?</a:t>
            </a:r>
            <a:endParaRPr lang="fr-FR" sz="6400" dirty="0"/>
          </a:p>
          <a:p>
            <a:pPr lvl="0">
              <a:lnSpc>
                <a:spcPct val="120000"/>
              </a:lnSpc>
              <a:spcBef>
                <a:spcPts val="0"/>
              </a:spcBef>
              <a:buClr>
                <a:srgbClr val="FFFF00"/>
              </a:buClr>
              <a:buFont typeface="Wingdings" panose="05000000000000000000" pitchFamily="2" charset="2"/>
              <a:buChar char="Ø"/>
            </a:pPr>
            <a:r>
              <a:rPr lang="fr-FR" sz="6400" b="1" dirty="0"/>
              <a:t>Comprendre </a:t>
            </a:r>
            <a:r>
              <a:rPr lang="fr-FR" sz="6400" b="1" dirty="0" smtClean="0"/>
              <a:t>où retrouver </a:t>
            </a:r>
            <a:r>
              <a:rPr lang="fr-FR" sz="6400" b="1" dirty="0"/>
              <a:t>mes comptes sur les différents imprimés fiscaux : </a:t>
            </a:r>
            <a:r>
              <a:rPr lang="fr-FR" sz="6400" dirty="0"/>
              <a:t>Bilan – Compte de résultat – </a:t>
            </a:r>
            <a:r>
              <a:rPr lang="fr-FR" sz="6400" dirty="0" smtClean="0"/>
              <a:t>Immobilisations</a:t>
            </a:r>
          </a:p>
          <a:p>
            <a:pPr lvl="0">
              <a:lnSpc>
                <a:spcPct val="120000"/>
              </a:lnSpc>
              <a:spcBef>
                <a:spcPts val="0"/>
              </a:spcBef>
              <a:buClr>
                <a:srgbClr val="FFFF00"/>
              </a:buClr>
              <a:buFont typeface="Wingdings" panose="05000000000000000000" pitchFamily="2" charset="2"/>
              <a:buChar char="Ø"/>
            </a:pPr>
            <a:r>
              <a:rPr lang="fr-FR" sz="6400" dirty="0" smtClean="0"/>
              <a:t>Amortissements </a:t>
            </a:r>
            <a:r>
              <a:rPr lang="fr-FR" sz="6400" dirty="0"/>
              <a:t>– Plus-Values – Moins-Values</a:t>
            </a:r>
          </a:p>
          <a:p>
            <a:pPr marL="0" indent="0" algn="ctr">
              <a:lnSpc>
                <a:spcPct val="120000"/>
              </a:lnSpc>
              <a:spcBef>
                <a:spcPts val="0"/>
              </a:spcBef>
              <a:buNone/>
            </a:pPr>
            <a:r>
              <a:rPr lang="fr-FR" sz="7200" b="1" dirty="0" smtClean="0">
                <a:solidFill>
                  <a:srgbClr val="FFFF00"/>
                </a:solidFill>
              </a:rPr>
              <a:t>Cet atelier  permettra au chef d’entreprise n’ayant pas de formations  </a:t>
            </a:r>
            <a:endParaRPr lang="fr-FR" sz="7200" dirty="0" smtClean="0">
              <a:solidFill>
                <a:srgbClr val="FFFF00"/>
              </a:solidFill>
            </a:endParaRPr>
          </a:p>
          <a:p>
            <a:pPr marL="0" indent="0" algn="ctr">
              <a:lnSpc>
                <a:spcPct val="120000"/>
              </a:lnSpc>
              <a:spcBef>
                <a:spcPts val="0"/>
              </a:spcBef>
              <a:buNone/>
            </a:pPr>
            <a:r>
              <a:rPr lang="fr-FR" sz="7200" b="1" dirty="0" smtClean="0">
                <a:solidFill>
                  <a:srgbClr val="FFFF00"/>
                </a:solidFill>
              </a:rPr>
              <a:t>de comptabilité de mieux appréhender et comprendre ses comptes</a:t>
            </a:r>
            <a:endParaRPr lang="fr-FR" sz="7200" dirty="0" smtClean="0">
              <a:solidFill>
                <a:srgbClr val="FFFF00"/>
              </a:solidFill>
            </a:endParaRPr>
          </a:p>
          <a:p>
            <a:r>
              <a:rPr lang="fr-FR" sz="7600" dirty="0"/>
              <a:t/>
            </a:r>
            <a:br>
              <a:rPr lang="fr-FR" sz="7600" dirty="0"/>
            </a:br>
            <a:endParaRPr lang="fr-FR" sz="7600" b="1" dirty="0" smtClean="0"/>
          </a:p>
          <a:p>
            <a:pPr marL="0" indent="0">
              <a:buNone/>
            </a:pP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52733" y="1349176"/>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gA2 : </a:t>
            </a:r>
          </a:p>
          <a:p>
            <a:r>
              <a:rPr lang="fr-FR" b="1" dirty="0" smtClean="0">
                <a:solidFill>
                  <a:schemeClr val="tx1"/>
                </a:solidFill>
              </a:rPr>
              <a:t>la comptabilité de la facture aux imprimés fiscaux </a:t>
            </a:r>
          </a:p>
          <a:p>
            <a:r>
              <a:rPr lang="fr-FR" b="1" cap="none" dirty="0" smtClean="0">
                <a:solidFill>
                  <a:srgbClr val="FFFF00"/>
                </a:solidFill>
              </a:rPr>
              <a:t>Durée :</a:t>
            </a:r>
            <a:r>
              <a:rPr lang="fr-FR" b="1" cap="none" dirty="0" smtClean="0">
                <a:solidFill>
                  <a:schemeClr val="tx1"/>
                </a:solidFill>
              </a:rPr>
              <a:t> 7 H                                   </a:t>
            </a:r>
            <a:r>
              <a:rPr lang="fr-FR" sz="800" b="1" cap="none" dirty="0" smtClean="0">
                <a:solidFill>
                  <a:schemeClr val="tx1"/>
                </a:solidFill>
                <a:hlinkClick r:id="rId2"/>
              </a:rPr>
              <a:t>https://www.billetweb.fr/atelier-ga2-la-comptabilite-de-la-facture-aux-imprimes#.XkZh4050rL8.gmail</a:t>
            </a:r>
            <a:r>
              <a:rPr lang="fr-FR" sz="800" b="1" cap="none" dirty="0" smtClean="0">
                <a:solidFill>
                  <a:schemeClr val="tx1"/>
                </a:solidFill>
              </a:rPr>
              <a:t>                      </a:t>
            </a:r>
            <a:endParaRPr lang="fr-FR" sz="800" b="1" cap="none" dirty="0">
              <a:solidFill>
                <a:schemeClr val="tx1"/>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96" y="102913"/>
            <a:ext cx="1191439" cy="1221412"/>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6860" y="44829"/>
            <a:ext cx="1638673" cy="1219478"/>
          </a:xfrm>
          <a:prstGeom prst="rect">
            <a:avLst/>
          </a:prstGeom>
        </p:spPr>
      </p:pic>
    </p:spTree>
    <p:extLst>
      <p:ext uri="{BB962C8B-B14F-4D97-AF65-F5344CB8AC3E}">
        <p14:creationId xmlns:p14="http://schemas.microsoft.com/office/powerpoint/2010/main" val="154280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59177" y="2600885"/>
            <a:ext cx="11482019" cy="4068475"/>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000" b="1" dirty="0" smtClean="0">
                <a:solidFill>
                  <a:srgbClr val="FFFF00"/>
                </a:solidFill>
              </a:rPr>
              <a:t>L’intérêt d’un bon paramétrage </a:t>
            </a:r>
            <a:r>
              <a:rPr lang="fr-FR" sz="8000" b="1" dirty="0" smtClean="0"/>
              <a:t>:</a:t>
            </a:r>
          </a:p>
          <a:p>
            <a:pPr lvl="0">
              <a:lnSpc>
                <a:spcPct val="120000"/>
              </a:lnSpc>
              <a:spcBef>
                <a:spcPts val="0"/>
              </a:spcBef>
              <a:buClr>
                <a:srgbClr val="FFFF00"/>
              </a:buClr>
              <a:buFont typeface="Wingdings" panose="05000000000000000000" pitchFamily="2" charset="2"/>
              <a:buChar char="Ø"/>
            </a:pPr>
            <a:r>
              <a:rPr lang="fr-FR" sz="7200" b="1" dirty="0" smtClean="0"/>
              <a:t>Qui </a:t>
            </a:r>
            <a:r>
              <a:rPr lang="fr-FR" sz="7200" b="1" dirty="0"/>
              <a:t>fait </a:t>
            </a:r>
            <a:r>
              <a:rPr lang="fr-FR" sz="7200" dirty="0"/>
              <a:t>quoi ?</a:t>
            </a:r>
          </a:p>
          <a:p>
            <a:pPr lvl="0">
              <a:lnSpc>
                <a:spcPct val="120000"/>
              </a:lnSpc>
              <a:spcBef>
                <a:spcPts val="0"/>
              </a:spcBef>
              <a:buClr>
                <a:srgbClr val="FFFF00"/>
              </a:buClr>
              <a:buFont typeface="Wingdings" panose="05000000000000000000" pitchFamily="2" charset="2"/>
              <a:buChar char="Ø"/>
            </a:pPr>
            <a:r>
              <a:rPr lang="fr-FR" sz="7200" b="1" dirty="0" smtClean="0"/>
              <a:t>Quelles </a:t>
            </a:r>
            <a:r>
              <a:rPr lang="fr-FR" sz="7200" b="1" dirty="0"/>
              <a:t>données </a:t>
            </a:r>
            <a:r>
              <a:rPr lang="fr-FR" sz="7200" dirty="0"/>
              <a:t>attendues ?</a:t>
            </a:r>
          </a:p>
          <a:p>
            <a:pPr lvl="0">
              <a:lnSpc>
                <a:spcPct val="120000"/>
              </a:lnSpc>
              <a:spcBef>
                <a:spcPts val="0"/>
              </a:spcBef>
              <a:buClr>
                <a:srgbClr val="FFFF00"/>
              </a:buClr>
              <a:buFont typeface="Wingdings" panose="05000000000000000000" pitchFamily="2" charset="2"/>
              <a:buChar char="Ø"/>
            </a:pPr>
            <a:r>
              <a:rPr lang="fr-FR" sz="7200" b="1" dirty="0"/>
              <a:t>Pourquoi mettre en place </a:t>
            </a:r>
            <a:r>
              <a:rPr lang="fr-FR" sz="7200" dirty="0"/>
              <a:t>un paramétrage uniforme</a:t>
            </a:r>
          </a:p>
          <a:p>
            <a:pPr lvl="0">
              <a:lnSpc>
                <a:spcPct val="120000"/>
              </a:lnSpc>
              <a:spcBef>
                <a:spcPts val="0"/>
              </a:spcBef>
              <a:buClr>
                <a:srgbClr val="FFFF00"/>
              </a:buClr>
              <a:buFont typeface="Wingdings" panose="05000000000000000000" pitchFamily="2" charset="2"/>
              <a:buChar char="Ø"/>
            </a:pPr>
            <a:r>
              <a:rPr lang="fr-FR" sz="7200" dirty="0"/>
              <a:t>Les habilitations</a:t>
            </a:r>
          </a:p>
          <a:p>
            <a:pPr lvl="0">
              <a:lnSpc>
                <a:spcPct val="120000"/>
              </a:lnSpc>
              <a:spcBef>
                <a:spcPts val="0"/>
              </a:spcBef>
              <a:buClr>
                <a:srgbClr val="FFFF00"/>
              </a:buClr>
              <a:buFont typeface="Wingdings" panose="05000000000000000000" pitchFamily="2" charset="2"/>
              <a:buChar char="Ø"/>
            </a:pPr>
            <a:r>
              <a:rPr lang="fr-FR" sz="7200" b="1" dirty="0"/>
              <a:t>Comment mettre en place </a:t>
            </a:r>
            <a:r>
              <a:rPr lang="fr-FR" sz="7200" dirty="0"/>
              <a:t>l’analyse en amont </a:t>
            </a:r>
          </a:p>
          <a:p>
            <a:pPr lvl="0">
              <a:lnSpc>
                <a:spcPct val="120000"/>
              </a:lnSpc>
              <a:spcBef>
                <a:spcPts val="0"/>
              </a:spcBef>
              <a:buClr>
                <a:srgbClr val="FFFF00"/>
              </a:buClr>
              <a:buFont typeface="Wingdings" panose="05000000000000000000" pitchFamily="2" charset="2"/>
              <a:buChar char="Ø"/>
            </a:pPr>
            <a:r>
              <a:rPr lang="fr-FR" sz="7200" b="1" dirty="0"/>
              <a:t>Définitions des différents </a:t>
            </a:r>
            <a:r>
              <a:rPr lang="fr-FR" sz="7200" dirty="0"/>
              <a:t>types de secteurs</a:t>
            </a:r>
          </a:p>
          <a:p>
            <a:pPr lvl="0">
              <a:lnSpc>
                <a:spcPct val="120000"/>
              </a:lnSpc>
              <a:spcBef>
                <a:spcPts val="0"/>
              </a:spcBef>
              <a:buClr>
                <a:srgbClr val="FFFF00"/>
              </a:buClr>
              <a:buFont typeface="Wingdings" panose="05000000000000000000" pitchFamily="2" charset="2"/>
              <a:buChar char="Ø"/>
            </a:pPr>
            <a:r>
              <a:rPr lang="fr-FR" sz="7200" b="1" dirty="0"/>
              <a:t>Définir</a:t>
            </a:r>
            <a:r>
              <a:rPr lang="fr-FR" sz="7200" dirty="0"/>
              <a:t> les familles et les sous familles</a:t>
            </a:r>
          </a:p>
          <a:p>
            <a:pPr lvl="0">
              <a:lnSpc>
                <a:spcPct val="120000"/>
              </a:lnSpc>
              <a:spcBef>
                <a:spcPts val="0"/>
              </a:spcBef>
              <a:buClr>
                <a:srgbClr val="FFFF00"/>
              </a:buClr>
              <a:buFont typeface="Wingdings" panose="05000000000000000000" pitchFamily="2" charset="2"/>
              <a:buChar char="Ø"/>
            </a:pPr>
            <a:r>
              <a:rPr lang="fr-FR" sz="7200" b="1" dirty="0"/>
              <a:t>Méthode</a:t>
            </a:r>
            <a:r>
              <a:rPr lang="fr-FR" sz="7200" dirty="0"/>
              <a:t> pour uniformiser les comptes utilisés</a:t>
            </a:r>
          </a:p>
          <a:p>
            <a:pPr lvl="0">
              <a:lnSpc>
                <a:spcPct val="120000"/>
              </a:lnSpc>
              <a:spcBef>
                <a:spcPts val="0"/>
              </a:spcBef>
              <a:buClr>
                <a:srgbClr val="FFFF00"/>
              </a:buClr>
              <a:buFont typeface="Wingdings" panose="05000000000000000000" pitchFamily="2" charset="2"/>
              <a:buChar char="Ø"/>
            </a:pPr>
            <a:r>
              <a:rPr lang="fr-FR" sz="7200" b="1" dirty="0"/>
              <a:t>Le paramétrage </a:t>
            </a:r>
            <a:r>
              <a:rPr lang="fr-FR" sz="7200" dirty="0"/>
              <a:t>des comptes comptables dans la gestion commerciale</a:t>
            </a:r>
          </a:p>
          <a:p>
            <a:pPr lvl="0">
              <a:lnSpc>
                <a:spcPct val="120000"/>
              </a:lnSpc>
              <a:spcBef>
                <a:spcPts val="0"/>
              </a:spcBef>
              <a:buClr>
                <a:srgbClr val="FFFF00"/>
              </a:buClr>
              <a:buFont typeface="Wingdings" panose="05000000000000000000" pitchFamily="2" charset="2"/>
              <a:buChar char="Ø"/>
            </a:pPr>
            <a:r>
              <a:rPr lang="fr-FR" sz="7200" b="1" dirty="0"/>
              <a:t>Le paramétrage </a:t>
            </a:r>
            <a:r>
              <a:rPr lang="fr-FR" sz="7200" dirty="0"/>
              <a:t>intelligent </a:t>
            </a:r>
            <a:endParaRPr lang="fr-FR" sz="7200" b="1" dirty="0">
              <a:solidFill>
                <a:srgbClr val="FFFF00"/>
              </a:solidFill>
            </a:endParaRPr>
          </a:p>
          <a:p>
            <a:pPr marL="0" indent="0" algn="ctr">
              <a:lnSpc>
                <a:spcPct val="120000"/>
              </a:lnSpc>
              <a:spcBef>
                <a:spcPts val="0"/>
              </a:spcBef>
              <a:buNone/>
            </a:pPr>
            <a:r>
              <a:rPr lang="fr-FR" sz="7200" b="1" dirty="0">
                <a:solidFill>
                  <a:srgbClr val="FFFF00"/>
                </a:solidFill>
              </a:rPr>
              <a:t>Cet atelier vous permettra de mieux cibler votre paramétrage pour enfin obtenir </a:t>
            </a:r>
          </a:p>
          <a:p>
            <a:pPr marL="0" indent="0" algn="ctr">
              <a:lnSpc>
                <a:spcPct val="120000"/>
              </a:lnSpc>
              <a:spcBef>
                <a:spcPts val="0"/>
              </a:spcBef>
              <a:buNone/>
            </a:pPr>
            <a:r>
              <a:rPr lang="fr-FR" sz="7200" b="1" dirty="0">
                <a:solidFill>
                  <a:srgbClr val="FFFF00"/>
                </a:solidFill>
              </a:rPr>
              <a:t>les données attendues</a:t>
            </a:r>
            <a:endParaRPr lang="fr-FR" sz="7200" dirty="0">
              <a:solidFill>
                <a:srgbClr val="FFFF00"/>
              </a:solidFill>
            </a:endParaRPr>
          </a:p>
          <a:p>
            <a:pPr lvl="0">
              <a:lnSpc>
                <a:spcPct val="120000"/>
              </a:lnSpc>
              <a:spcBef>
                <a:spcPts val="0"/>
              </a:spcBef>
              <a:buClr>
                <a:srgbClr val="FFFF00"/>
              </a:buClr>
              <a:buFont typeface="Wingdings" panose="05000000000000000000" pitchFamily="2" charset="2"/>
              <a:buChar char="Ø"/>
            </a:pPr>
            <a:endParaRPr lang="fr-FR" sz="7600" dirty="0" smtClean="0">
              <a:solidFill>
                <a:srgbClr val="FFFF00"/>
              </a:solidFill>
            </a:endParaRPr>
          </a:p>
          <a:p>
            <a:r>
              <a:rPr lang="fr-FR" sz="7600" dirty="0"/>
              <a:t/>
            </a:r>
            <a:br>
              <a:rPr lang="fr-FR" sz="7600" dirty="0"/>
            </a:br>
            <a:endParaRPr lang="fr-FR" sz="7600" b="1" dirty="0" smtClean="0"/>
          </a:p>
          <a:p>
            <a:pPr marL="0" indent="0">
              <a:buNone/>
            </a:pP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52733" y="1349176"/>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gA3 : </a:t>
            </a:r>
          </a:p>
          <a:p>
            <a:r>
              <a:rPr lang="fr-FR" b="1" dirty="0" smtClean="0">
                <a:solidFill>
                  <a:schemeClr val="tx1"/>
                </a:solidFill>
              </a:rPr>
              <a:t>Paramétrage logiciel gestion commerciale ou comptable</a:t>
            </a:r>
          </a:p>
          <a:p>
            <a:r>
              <a:rPr lang="fr-FR" b="1" cap="none" dirty="0" smtClean="0">
                <a:solidFill>
                  <a:srgbClr val="FFFF00"/>
                </a:solidFill>
              </a:rPr>
              <a:t>Durée :</a:t>
            </a:r>
            <a:r>
              <a:rPr lang="fr-FR" b="1" cap="none" dirty="0" smtClean="0">
                <a:solidFill>
                  <a:schemeClr val="tx1"/>
                </a:solidFill>
              </a:rPr>
              <a:t> 7 H                     </a:t>
            </a:r>
            <a:r>
              <a:rPr lang="fr-FR" sz="800" b="1" cap="none" dirty="0" smtClean="0">
                <a:solidFill>
                  <a:schemeClr val="tx1"/>
                </a:solidFill>
                <a:hlinkClick r:id="rId2"/>
              </a:rPr>
              <a:t>https://www.billetweb.fr/atelier-ga3-parametrage-logiciel-gestion-commerciale-ou-comptable#.XkGNZdbgVnw.gmail</a:t>
            </a:r>
            <a:endParaRPr lang="fr-FR" sz="800" b="1" cap="none" dirty="0">
              <a:solidFill>
                <a:schemeClr val="tx1"/>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96" y="102913"/>
            <a:ext cx="1191439" cy="1221412"/>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6860" y="44829"/>
            <a:ext cx="1638673" cy="1219478"/>
          </a:xfrm>
          <a:prstGeom prst="rect">
            <a:avLst/>
          </a:prstGeom>
        </p:spPr>
      </p:pic>
    </p:spTree>
    <p:extLst>
      <p:ext uri="{BB962C8B-B14F-4D97-AF65-F5344CB8AC3E}">
        <p14:creationId xmlns:p14="http://schemas.microsoft.com/office/powerpoint/2010/main" val="1532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492014" y="332656"/>
            <a:ext cx="9144001" cy="1371600"/>
          </a:xfrm>
        </p:spPr>
        <p:txBody>
          <a:bodyPr rtlCol="0">
            <a:normAutofit fontScale="90000"/>
          </a:bodyPr>
          <a:lstStyle/>
          <a:p>
            <a:pPr rtl="0"/>
            <a:r>
              <a:rPr lang="fr-FR" b="1" dirty="0" smtClean="0"/>
              <a:t>ATELIERS  - </a:t>
            </a:r>
            <a:r>
              <a:rPr lang="fr-FR" b="1" dirty="0" smtClean="0">
                <a:solidFill>
                  <a:srgbClr val="FFFF00"/>
                </a:solidFill>
              </a:rPr>
              <a:t>Gestion Administrative</a:t>
            </a:r>
            <a:br>
              <a:rPr lang="fr-FR" b="1" dirty="0" smtClean="0">
                <a:solidFill>
                  <a:srgbClr val="FFFF00"/>
                </a:solidFill>
              </a:rPr>
            </a:br>
            <a:r>
              <a:rPr lang="fr-FR" b="1" dirty="0" smtClean="0">
                <a:solidFill>
                  <a:srgbClr val="FFFF00"/>
                </a:solidFill>
              </a:rPr>
              <a:t>Sandrine TAURAND</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087074407"/>
              </p:ext>
            </p:extLst>
          </p:nvPr>
        </p:nvGraphicFramePr>
        <p:xfrm>
          <a:off x="1522411" y="1371600"/>
          <a:ext cx="9252521" cy="5262880"/>
        </p:xfrm>
        <a:graphic>
          <a:graphicData uri="http://schemas.openxmlformats.org/drawingml/2006/table">
            <a:tbl>
              <a:tblPr firstRow="1" bandRow="1">
                <a:tableStyleId>{5C22544A-7EE6-4342-B048-85BDC9FD1C3A}</a:tableStyleId>
              </a:tblPr>
              <a:tblGrid>
                <a:gridCol w="1228573"/>
                <a:gridCol w="1228573"/>
                <a:gridCol w="1228573"/>
                <a:gridCol w="1228573"/>
                <a:gridCol w="1228573"/>
                <a:gridCol w="1228573"/>
                <a:gridCol w="1228573"/>
                <a:gridCol w="652510"/>
              </a:tblGrid>
              <a:tr h="370840">
                <a:tc>
                  <a:txBody>
                    <a:bodyPr/>
                    <a:lstStyle/>
                    <a:p>
                      <a:r>
                        <a:rPr lang="fr-FR" dirty="0" smtClean="0">
                          <a:solidFill>
                            <a:srgbClr val="0000FF"/>
                          </a:solidFill>
                        </a:rPr>
                        <a:t>Dates</a:t>
                      </a:r>
                      <a:endParaRPr lang="fr-FR" dirty="0">
                        <a:solidFill>
                          <a:srgbClr val="0000FF"/>
                        </a:solidFill>
                      </a:endParaRP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925304">
                <a:tc>
                  <a:txBody>
                    <a:bodyPr/>
                    <a:lstStyle/>
                    <a:p>
                      <a:r>
                        <a:rPr lang="fr-FR" b="1" dirty="0" smtClean="0">
                          <a:solidFill>
                            <a:srgbClr val="0000FF"/>
                          </a:solidFill>
                        </a:rPr>
                        <a:t>GA1</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20/02</a:t>
                      </a:r>
                      <a:endParaRPr lang="fr-FR" baseline="0" dirty="0" smtClean="0">
                        <a:solidFill>
                          <a:schemeClr val="bg1"/>
                        </a:solidFill>
                      </a:endParaRPr>
                    </a:p>
                    <a:p>
                      <a:pPr marL="0" algn="ctr" defTabSz="914400" rtl="0" eaLnBrk="1" latinLnBrk="0" hangingPunct="1"/>
                      <a:r>
                        <a:rPr lang="fr-FR" sz="1400" b="1" kern="1200" baseline="0" dirty="0" smtClean="0">
                          <a:solidFill>
                            <a:schemeClr val="bg1"/>
                          </a:solidFill>
                          <a:latin typeface="+mn-lt"/>
                          <a:ea typeface="+mn-ea"/>
                          <a:cs typeface="+mn-cs"/>
                        </a:rPr>
                        <a:t>8h/12h</a:t>
                      </a:r>
                    </a:p>
                    <a:p>
                      <a:pPr algn="ctr"/>
                      <a:endParaRPr lang="fr-FR" dirty="0">
                        <a:solidFill>
                          <a:schemeClr val="bg1"/>
                        </a:solidFill>
                      </a:endParaRPr>
                    </a:p>
                  </a:txBody>
                  <a:tcPr/>
                </a:tc>
                <a:tc>
                  <a:txBody>
                    <a:bodyPr/>
                    <a:lstStyle/>
                    <a:p>
                      <a:pPr algn="ctr"/>
                      <a:r>
                        <a:rPr lang="fr-FR" dirty="0" smtClean="0">
                          <a:solidFill>
                            <a:schemeClr val="bg1"/>
                          </a:solidFill>
                        </a:rPr>
                        <a:t>30/03</a:t>
                      </a:r>
                      <a:endParaRPr lang="fr-FR"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8h/12h</a:t>
                      </a:r>
                    </a:p>
                    <a:p>
                      <a:pPr algn="ctr"/>
                      <a:r>
                        <a:rPr lang="fr-FR" sz="1800" b="1" baseline="0" dirty="0" smtClean="0">
                          <a:solidFill>
                            <a:schemeClr val="bg1"/>
                          </a:solidFill>
                        </a:rPr>
                        <a:t> </a:t>
                      </a:r>
                      <a:endParaRPr lang="fr-FR" dirty="0" smtClean="0">
                        <a:solidFill>
                          <a:schemeClr val="bg1"/>
                        </a:solidFill>
                      </a:endParaRPr>
                    </a:p>
                    <a:p>
                      <a:pPr algn="ctr"/>
                      <a:endParaRPr lang="fr-FR"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1"/>
                          </a:solidFill>
                          <a:latin typeface="+mn-lt"/>
                          <a:ea typeface="+mn-ea"/>
                          <a:cs typeface="+mn-cs"/>
                        </a:rPr>
                        <a:t>22/04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smtClean="0">
                          <a:solidFill>
                            <a:schemeClr val="bg1"/>
                          </a:solidFill>
                          <a:latin typeface="+mn-lt"/>
                          <a:ea typeface="+mn-ea"/>
                          <a:cs typeface="+mn-cs"/>
                        </a:rPr>
                        <a:t> 8h/12h</a:t>
                      </a:r>
                      <a:endParaRPr lang="fr-FR" sz="1400" b="1" kern="1200" baseline="0" dirty="0" smtClean="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bg1"/>
                          </a:solidFill>
                          <a:latin typeface="+mn-lt"/>
                          <a:ea typeface="+mn-ea"/>
                          <a:cs typeface="+mn-cs"/>
                        </a:rPr>
                        <a:t>13/05</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8h/12h</a:t>
                      </a:r>
                    </a:p>
                  </a:txBody>
                  <a:tcPr/>
                </a:tc>
                <a:tc>
                  <a:txBody>
                    <a:bodyPr/>
                    <a:lstStyle/>
                    <a:p>
                      <a:pPr algn="ctr"/>
                      <a:endParaRPr lang="fr-FR" dirty="0">
                        <a:solidFill>
                          <a:schemeClr val="bg1"/>
                        </a:solidFill>
                      </a:endParaRPr>
                    </a:p>
                  </a:txBody>
                  <a:tcPr/>
                </a:tc>
                <a:tc>
                  <a:txBody>
                    <a:bodyPr/>
                    <a:lstStyle/>
                    <a:p>
                      <a:pPr algn="ctr"/>
                      <a:endParaRPr lang="fr-FR" dirty="0">
                        <a:solidFill>
                          <a:schemeClr val="bg1"/>
                        </a:solidFill>
                      </a:endParaRPr>
                    </a:p>
                  </a:txBody>
                  <a:tcPr/>
                </a:tc>
              </a:tr>
              <a:tr h="370840">
                <a:tc>
                  <a:txBody>
                    <a:bodyPr/>
                    <a:lstStyle/>
                    <a:p>
                      <a:r>
                        <a:rPr lang="fr-FR" b="1" dirty="0" smtClean="0">
                          <a:solidFill>
                            <a:srgbClr val="0000FF"/>
                          </a:solidFill>
                        </a:rPr>
                        <a:t>GA2</a:t>
                      </a:r>
                      <a:endParaRPr lang="fr-FR" b="1"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pPr algn="ctr"/>
                      <a:r>
                        <a:rPr lang="fr-FR" dirty="0" smtClean="0">
                          <a:solidFill>
                            <a:schemeClr val="bg1"/>
                          </a:solidFill>
                        </a:rPr>
                        <a:t>07</a:t>
                      </a:r>
                      <a:r>
                        <a:rPr lang="fr-FR" baseline="0" dirty="0" smtClean="0">
                          <a:solidFill>
                            <a:schemeClr val="bg1"/>
                          </a:solidFill>
                        </a:rPr>
                        <a:t> /06</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8h/12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&amp;</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14/17h</a:t>
                      </a:r>
                      <a:endParaRPr lang="fr-FR" sz="1400" b="1" kern="1200" baseline="0" dirty="0">
                        <a:solidFill>
                          <a:schemeClr val="bg1"/>
                        </a:solidFill>
                        <a:latin typeface="+mn-lt"/>
                        <a:ea typeface="+mn-ea"/>
                        <a:cs typeface="+mn-cs"/>
                      </a:endParaRPr>
                    </a:p>
                  </a:txBody>
                  <a:tcPr/>
                </a:tc>
                <a:tc>
                  <a:txBody>
                    <a:bodyPr/>
                    <a:lstStyle/>
                    <a:p>
                      <a:endParaRPr lang="fr-FR" dirty="0">
                        <a:solidFill>
                          <a:schemeClr val="bg1"/>
                        </a:solidFill>
                      </a:endParaRPr>
                    </a:p>
                  </a:txBody>
                  <a:tcPr/>
                </a:tc>
              </a:tr>
              <a:tr h="370840">
                <a:tc>
                  <a:txBody>
                    <a:bodyPr/>
                    <a:lstStyle/>
                    <a:p>
                      <a:r>
                        <a:rPr lang="fr-FR" b="1" dirty="0" smtClean="0">
                          <a:solidFill>
                            <a:srgbClr val="0000FF"/>
                          </a:solidFill>
                        </a:rPr>
                        <a:t>GA3</a:t>
                      </a:r>
                      <a:endParaRPr lang="fr-FR" b="1" dirty="0">
                        <a:solidFill>
                          <a:srgbClr val="0000FF"/>
                        </a:solidFill>
                      </a:endParaRPr>
                    </a:p>
                  </a:txBody>
                  <a:tcPr/>
                </a:tc>
                <a:tc>
                  <a:txBody>
                    <a:bodyPr/>
                    <a:lstStyle/>
                    <a:p>
                      <a:endParaRPr lang="fr-FR" dirty="0">
                        <a:solidFill>
                          <a:srgbClr val="0000FF"/>
                        </a:solidFill>
                      </a:endParaRPr>
                    </a:p>
                  </a:txBody>
                  <a:tcPr/>
                </a:tc>
                <a:tc>
                  <a:txBody>
                    <a:bodyPr/>
                    <a:lstStyle/>
                    <a:p>
                      <a:endParaRPr lang="fr-FR">
                        <a:solidFill>
                          <a:schemeClr val="bg1"/>
                        </a:solidFill>
                      </a:endParaRPr>
                    </a:p>
                  </a:txBody>
                  <a:tcPr/>
                </a:tc>
                <a:tc>
                  <a:txBody>
                    <a:bodyPr/>
                    <a:lstStyle/>
                    <a:p>
                      <a:pPr algn="ctr"/>
                      <a:r>
                        <a:rPr lang="fr-FR" dirty="0" smtClean="0">
                          <a:solidFill>
                            <a:schemeClr val="bg1"/>
                          </a:solidFill>
                        </a:rPr>
                        <a:t>24</a:t>
                      </a:r>
                      <a:r>
                        <a:rPr lang="fr-FR" baseline="0" dirty="0" smtClean="0">
                          <a:solidFill>
                            <a:schemeClr val="bg1"/>
                          </a:solidFill>
                        </a:rPr>
                        <a:t> /03</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8h/12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&amp;</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baseline="0" dirty="0" smtClean="0">
                          <a:solidFill>
                            <a:schemeClr val="bg1"/>
                          </a:solidFill>
                          <a:latin typeface="+mn-lt"/>
                          <a:ea typeface="+mn-ea"/>
                          <a:cs typeface="+mn-cs"/>
                        </a:rPr>
                        <a:t>14/17h</a:t>
                      </a:r>
                      <a:endParaRPr lang="fr-FR" sz="1400" b="1" kern="1200" baseline="0" dirty="0">
                        <a:solidFill>
                          <a:schemeClr val="bg1"/>
                        </a:solidFill>
                        <a:latin typeface="+mn-lt"/>
                        <a:ea typeface="+mn-ea"/>
                        <a:cs typeface="+mn-cs"/>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c>
                  <a:txBody>
                    <a:bodyPr/>
                    <a:lstStyle/>
                    <a:p>
                      <a:endParaRPr lang="fr-FR" dirty="0">
                        <a:solidFill>
                          <a:schemeClr val="bg1"/>
                        </a:solidFill>
                      </a:endParaRPr>
                    </a:p>
                  </a:txBody>
                  <a:tcPr/>
                </a:tc>
              </a:tr>
              <a:tr h="370840">
                <a:tc gridSpan="8">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GA1</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400" cap="none" dirty="0" smtClean="0">
                          <a:solidFill>
                            <a:schemeClr val="tx1"/>
                          </a:solidFill>
                          <a:latin typeface="Arial" panose="020B0604020202020204" pitchFamily="34" charset="0"/>
                          <a:cs typeface="Arial" panose="020B0604020202020204" pitchFamily="34" charset="0"/>
                        </a:rPr>
                        <a:t> </a:t>
                      </a:r>
                      <a:r>
                        <a:rPr lang="fr-FR" sz="1200" b="0" i="0" kern="1200" dirty="0" smtClean="0">
                          <a:solidFill>
                            <a:schemeClr val="dk1"/>
                          </a:solidFill>
                          <a:effectLst/>
                          <a:latin typeface="+mn-lt"/>
                          <a:ea typeface="+mn-ea"/>
                          <a:cs typeface="+mn-cs"/>
                          <a:hlinkClick r:id="rId2"/>
                        </a:rPr>
                        <a:t>https://www.billetweb.fr/atelier-ga1-classement#.XkMj2JeyvUI.gmail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GA2</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dk1"/>
                          </a:solidFill>
                          <a:effectLst/>
                          <a:latin typeface="+mn-lt"/>
                          <a:ea typeface="+mn-ea"/>
                          <a:cs typeface="+mn-cs"/>
                        </a:rPr>
                        <a:t> </a:t>
                      </a:r>
                      <a:r>
                        <a:rPr lang="fr-FR" sz="1200" b="0" i="0" kern="1200" dirty="0" smtClean="0">
                          <a:solidFill>
                            <a:schemeClr val="dk1"/>
                          </a:solidFill>
                          <a:effectLst/>
                          <a:latin typeface="+mn-lt"/>
                          <a:ea typeface="+mn-ea"/>
                          <a:cs typeface="+mn-cs"/>
                          <a:hlinkClick r:id="rId3"/>
                        </a:rPr>
                        <a:t>https://www.billetweb.fr/atelier-ga2-la-comptabilite-de-la-facture-aux-imprimes#.XkZh4050rL8.gmail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GA3</a:t>
                      </a:r>
                      <a:endParaRPr lang="fr-FR" b="1" dirty="0">
                        <a:solidFill>
                          <a:schemeClr val="tx1"/>
                        </a:solidFill>
                      </a:endParaRPr>
                    </a:p>
                  </a:txBody>
                  <a:tcPr>
                    <a:solidFill>
                      <a:srgbClr val="0000FF"/>
                    </a:solidFill>
                  </a:tcPr>
                </a:tc>
                <a:tc gridSpan="7">
                  <a:txBody>
                    <a:bodyPr/>
                    <a:lstStyle/>
                    <a:p>
                      <a:r>
                        <a:rPr lang="fr-FR" sz="1200" b="1" cap="none" dirty="0" smtClean="0">
                          <a:solidFill>
                            <a:schemeClr val="tx1"/>
                          </a:solidFill>
                          <a:hlinkClick r:id="rId4"/>
                        </a:rPr>
                        <a:t>https://www.billetweb.fr/atelier-ga3-parametrage-logiciel-gestion-commerciale-ou-comptable#.XkGNZdbgVnw.gmail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425884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2545" y="1628800"/>
            <a:ext cx="10968452"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 Ressources Humaines</a:t>
            </a: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8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a:t>Ghislaine </a:t>
            </a:r>
            <a:r>
              <a:rPr lang="fr-FR" sz="2800" b="1" dirty="0" smtClean="0"/>
              <a:t>RAMANIRAKA</a:t>
            </a:r>
            <a:r>
              <a:rPr lang="fr-FR" sz="3100" dirty="0"/>
              <a:t/>
            </a:r>
            <a:br>
              <a:rPr lang="fr-FR" sz="3100" dirty="0"/>
            </a:br>
            <a:r>
              <a:rPr lang="fr-FR" sz="2800" b="1" dirty="0" smtClean="0"/>
              <a:t>Conseil en social et gestion de paie</a:t>
            </a:r>
            <a:r>
              <a:rPr lang="fr-FR" dirty="0"/>
              <a:t/>
            </a:r>
            <a:br>
              <a:rPr lang="fr-FR" dirty="0"/>
            </a:br>
            <a:endParaRPr lang="fr-FR" dirty="0"/>
          </a:p>
        </p:txBody>
      </p:sp>
      <p:sp>
        <p:nvSpPr>
          <p:cNvPr id="18" name="Espace réservé du texte 11"/>
          <p:cNvSpPr txBox="1">
            <a:spLocks/>
          </p:cNvSpPr>
          <p:nvPr/>
        </p:nvSpPr>
        <p:spPr>
          <a:xfrm>
            <a:off x="373033" y="3037230"/>
            <a:ext cx="11482019" cy="3276600"/>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La feuille de paie de la préparation au contrôle </a:t>
            </a:r>
            <a:r>
              <a:rPr lang="fr-FR" sz="8400" b="1" dirty="0" smtClean="0"/>
              <a:t>:</a:t>
            </a:r>
          </a:p>
          <a:p>
            <a:pPr>
              <a:lnSpc>
                <a:spcPct val="120000"/>
              </a:lnSpc>
              <a:spcBef>
                <a:spcPts val="0"/>
              </a:spcBef>
              <a:buClr>
                <a:srgbClr val="FFFF00"/>
              </a:buClr>
              <a:buFont typeface="Wingdings" panose="05000000000000000000" pitchFamily="2" charset="2"/>
              <a:buChar char="Ø"/>
            </a:pPr>
            <a:r>
              <a:rPr lang="fr-FR" sz="8000" b="1" dirty="0" smtClean="0"/>
              <a:t>Préparation des éléments </a:t>
            </a:r>
            <a:r>
              <a:rPr lang="fr-FR" sz="8000" dirty="0" smtClean="0"/>
              <a:t>à transmettre, supports pratiques à mettre en place </a:t>
            </a:r>
          </a:p>
          <a:p>
            <a:pPr>
              <a:lnSpc>
                <a:spcPct val="120000"/>
              </a:lnSpc>
              <a:spcBef>
                <a:spcPts val="0"/>
              </a:spcBef>
              <a:buClr>
                <a:srgbClr val="FFFF00"/>
              </a:buClr>
              <a:buFont typeface="Wingdings" panose="05000000000000000000" pitchFamily="2" charset="2"/>
              <a:buChar char="Ø"/>
            </a:pPr>
            <a:r>
              <a:rPr lang="fr-FR" sz="8000" b="1" dirty="0" smtClean="0"/>
              <a:t>Comprendre </a:t>
            </a:r>
            <a:r>
              <a:rPr lang="fr-FR" sz="8000" b="1" dirty="0"/>
              <a:t>les fiches de paie </a:t>
            </a:r>
            <a:r>
              <a:rPr lang="fr-FR" sz="8000" b="1" dirty="0" smtClean="0"/>
              <a:t> </a:t>
            </a:r>
            <a:r>
              <a:rPr lang="fr-FR" sz="8000" dirty="0"/>
              <a:t>afin de pouvoir répondre  </a:t>
            </a:r>
            <a:r>
              <a:rPr lang="fr-FR" sz="8000" dirty="0" smtClean="0"/>
              <a:t>aux questions des salariés </a:t>
            </a:r>
          </a:p>
          <a:p>
            <a:pPr>
              <a:lnSpc>
                <a:spcPct val="120000"/>
              </a:lnSpc>
              <a:spcBef>
                <a:spcPts val="0"/>
              </a:spcBef>
              <a:buClr>
                <a:srgbClr val="FFFF00"/>
              </a:buClr>
              <a:buFont typeface="Wingdings" panose="05000000000000000000" pitchFamily="2" charset="2"/>
              <a:buChar char="Ø"/>
            </a:pPr>
            <a:r>
              <a:rPr lang="fr-FR" sz="8000" b="1" dirty="0" smtClean="0"/>
              <a:t>Acquérir </a:t>
            </a:r>
            <a:r>
              <a:rPr lang="fr-FR" sz="8000" b="1" dirty="0"/>
              <a:t>les bons réflexes </a:t>
            </a:r>
            <a:r>
              <a:rPr lang="fr-FR" sz="8000" dirty="0"/>
              <a:t>pour contrôler vos bulletins de paie</a:t>
            </a:r>
            <a:r>
              <a:rPr lang="fr-FR" sz="8000" dirty="0" smtClean="0"/>
              <a:t>.</a:t>
            </a:r>
          </a:p>
          <a:p>
            <a:pPr>
              <a:lnSpc>
                <a:spcPct val="120000"/>
              </a:lnSpc>
              <a:spcBef>
                <a:spcPts val="0"/>
              </a:spcBef>
              <a:buClr>
                <a:srgbClr val="FFFF00"/>
              </a:buClr>
              <a:buFont typeface="Wingdings" panose="05000000000000000000" pitchFamily="2" charset="2"/>
              <a:buChar char="Ø"/>
            </a:pPr>
            <a:r>
              <a:rPr lang="fr-FR" sz="8000" b="1" dirty="0" smtClean="0"/>
              <a:t>Appréhendez les bulletins de salaire </a:t>
            </a:r>
            <a:r>
              <a:rPr lang="fr-FR" sz="8000" dirty="0" smtClean="0"/>
              <a:t>dans leur ensemble : </a:t>
            </a:r>
            <a:r>
              <a:rPr lang="fr-FR" sz="8000" dirty="0"/>
              <a:t> salaire brut, net fiscal, net à payer, net versé, taux horaires, calcul des heures, </a:t>
            </a:r>
            <a:r>
              <a:rPr lang="fr-FR" sz="8000" dirty="0" smtClean="0"/>
              <a:t>cotisations </a:t>
            </a:r>
            <a:r>
              <a:rPr lang="fr-FR" sz="8000" dirty="0"/>
              <a:t>salariales et patronales...</a:t>
            </a:r>
          </a:p>
          <a:p>
            <a:pPr marL="0" indent="0" algn="ctr">
              <a:lnSpc>
                <a:spcPct val="120000"/>
              </a:lnSpc>
              <a:spcBef>
                <a:spcPts val="1200"/>
              </a:spcBef>
              <a:buNone/>
            </a:pPr>
            <a:r>
              <a:rPr lang="fr-FR" sz="7600" b="1" dirty="0" smtClean="0">
                <a:solidFill>
                  <a:srgbClr val="FFFF00"/>
                </a:solidFill>
              </a:rPr>
              <a:t>Cet atelier, vous permettra </a:t>
            </a:r>
            <a:r>
              <a:rPr lang="fr-FR" sz="7600" b="1" dirty="0">
                <a:solidFill>
                  <a:srgbClr val="FFFF00"/>
                </a:solidFill>
              </a:rPr>
              <a:t>de cerner les enjeux d’un bulletin de salaire </a:t>
            </a:r>
            <a:r>
              <a:rPr lang="fr-FR" sz="7600" b="1" dirty="0" smtClean="0">
                <a:solidFill>
                  <a:srgbClr val="FFFF00"/>
                </a:solidFill>
              </a:rPr>
              <a:t>juste, d’avoir </a:t>
            </a:r>
            <a:r>
              <a:rPr lang="fr-FR" sz="7600" b="1" dirty="0">
                <a:solidFill>
                  <a:srgbClr val="FFFF00"/>
                </a:solidFill>
              </a:rPr>
              <a:t>des notions solides dans le domaine afin d’éviter tout contentieux avec vos salariés mais </a:t>
            </a:r>
            <a:r>
              <a:rPr lang="fr-FR" sz="7600" b="1" dirty="0" smtClean="0">
                <a:solidFill>
                  <a:srgbClr val="FFFF00"/>
                </a:solidFill>
              </a:rPr>
              <a:t>également avec </a:t>
            </a:r>
            <a:r>
              <a:rPr lang="fr-FR" sz="7600" b="1" dirty="0">
                <a:solidFill>
                  <a:srgbClr val="FFFF00"/>
                </a:solidFill>
              </a:rPr>
              <a:t>l’administration. </a:t>
            </a:r>
          </a:p>
          <a:p>
            <a:r>
              <a:rPr lang="fr-FR" sz="4400" dirty="0"/>
              <a:t/>
            </a:r>
            <a:br>
              <a:rPr lang="fr-FR" sz="4400" dirty="0"/>
            </a:br>
            <a:endParaRPr lang="fr-FR" sz="4400" b="1" dirty="0" smtClean="0"/>
          </a:p>
          <a:p>
            <a:pPr marL="0" indent="0">
              <a:buNone/>
            </a:pP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66589" y="1767841"/>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rh1 : </a:t>
            </a:r>
          </a:p>
          <a:p>
            <a:r>
              <a:rPr lang="fr-FR" b="1" dirty="0" smtClean="0">
                <a:solidFill>
                  <a:schemeClr val="tx1"/>
                </a:solidFill>
              </a:rPr>
              <a:t>la paie</a:t>
            </a:r>
          </a:p>
          <a:p>
            <a:r>
              <a:rPr lang="fr-FR" b="1" cap="none" dirty="0" smtClean="0">
                <a:solidFill>
                  <a:srgbClr val="FFFF00"/>
                </a:solidFill>
              </a:rPr>
              <a:t>Durée :</a:t>
            </a:r>
            <a:r>
              <a:rPr lang="fr-FR" b="1" cap="none" dirty="0" smtClean="0">
                <a:solidFill>
                  <a:schemeClr val="tx1"/>
                </a:solidFill>
              </a:rPr>
              <a:t> 7 H                                                                         </a:t>
            </a:r>
            <a:r>
              <a:rPr lang="fr-FR" sz="800" b="1" cap="none" dirty="0" smtClean="0">
                <a:solidFill>
                  <a:schemeClr val="tx1"/>
                </a:solidFill>
                <a:hlinkClick r:id="rId2"/>
              </a:rPr>
              <a:t>https://www.billetweb.fr/rh1-la-paie#.XkGTlyO93kg.gmail</a:t>
            </a:r>
            <a:endParaRPr lang="fr-FR" sz="800" b="1" cap="none" dirty="0">
              <a:solidFill>
                <a:schemeClr val="tx1"/>
              </a:solidFill>
            </a:endParaRPr>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50" y="290202"/>
            <a:ext cx="1373138" cy="137313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290" y="290202"/>
            <a:ext cx="2362530" cy="1238423"/>
          </a:xfrm>
          <a:prstGeom prst="rect">
            <a:avLst/>
          </a:prstGeom>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a:t>Ghislaine </a:t>
            </a:r>
            <a:r>
              <a:rPr lang="fr-FR" sz="2800" b="1" dirty="0" smtClean="0"/>
              <a:t>RAMANIRAKA</a:t>
            </a:r>
            <a:r>
              <a:rPr lang="fr-FR" sz="3100" dirty="0"/>
              <a:t/>
            </a:r>
            <a:br>
              <a:rPr lang="fr-FR" sz="3100" dirty="0"/>
            </a:br>
            <a:r>
              <a:rPr lang="fr-FR" sz="2800" b="1" dirty="0" smtClean="0"/>
              <a:t>Conseil en social et gestion de paie</a:t>
            </a:r>
            <a:r>
              <a:rPr lang="fr-FR" dirty="0"/>
              <a:t/>
            </a:r>
            <a:br>
              <a:rPr lang="fr-FR" dirty="0"/>
            </a:br>
            <a:endParaRPr lang="fr-FR" dirty="0"/>
          </a:p>
        </p:txBody>
      </p:sp>
      <p:sp>
        <p:nvSpPr>
          <p:cNvPr id="18" name="Espace réservé du texte 11"/>
          <p:cNvSpPr txBox="1">
            <a:spLocks/>
          </p:cNvSpPr>
          <p:nvPr/>
        </p:nvSpPr>
        <p:spPr>
          <a:xfrm>
            <a:off x="348664" y="3068960"/>
            <a:ext cx="11482019" cy="3276600"/>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300"/>
              </a:spcBef>
              <a:buNone/>
            </a:pPr>
            <a:r>
              <a:rPr lang="fr-FR" sz="8400" b="1" dirty="0">
                <a:solidFill>
                  <a:srgbClr val="FFFF00"/>
                </a:solidFill>
              </a:rPr>
              <a:t>Tout ce que vous devez savoir sur les congés payés :</a:t>
            </a:r>
          </a:p>
          <a:p>
            <a:pPr>
              <a:lnSpc>
                <a:spcPct val="120000"/>
              </a:lnSpc>
              <a:spcBef>
                <a:spcPts val="0"/>
              </a:spcBef>
              <a:buClr>
                <a:srgbClr val="FFFF00"/>
              </a:buClr>
              <a:buFont typeface="Wingdings" panose="05000000000000000000" pitchFamily="2" charset="2"/>
              <a:buChar char="Ø"/>
            </a:pPr>
            <a:r>
              <a:rPr lang="fr-FR" sz="8000" b="1" dirty="0"/>
              <a:t>Les droits du salarié </a:t>
            </a:r>
            <a:r>
              <a:rPr lang="fr-FR" sz="8000" dirty="0"/>
              <a:t>en matière de congés payés </a:t>
            </a:r>
          </a:p>
          <a:p>
            <a:pPr>
              <a:lnSpc>
                <a:spcPct val="120000"/>
              </a:lnSpc>
              <a:spcBef>
                <a:spcPts val="0"/>
              </a:spcBef>
              <a:buClr>
                <a:srgbClr val="FFFF00"/>
              </a:buClr>
              <a:buFont typeface="Wingdings" panose="05000000000000000000" pitchFamily="2" charset="2"/>
              <a:buChar char="Ø"/>
            </a:pPr>
            <a:r>
              <a:rPr lang="fr-FR" sz="8000" b="1" dirty="0"/>
              <a:t>L’impact des absences </a:t>
            </a:r>
            <a:r>
              <a:rPr lang="fr-FR" sz="8000" dirty="0"/>
              <a:t>sur les congés payés</a:t>
            </a:r>
          </a:p>
          <a:p>
            <a:pPr>
              <a:lnSpc>
                <a:spcPct val="120000"/>
              </a:lnSpc>
              <a:spcBef>
                <a:spcPts val="0"/>
              </a:spcBef>
              <a:buClr>
                <a:srgbClr val="FFFF00"/>
              </a:buClr>
              <a:buFont typeface="Wingdings" panose="05000000000000000000" pitchFamily="2" charset="2"/>
              <a:buChar char="Ø"/>
            </a:pPr>
            <a:r>
              <a:rPr lang="fr-FR" sz="8000" b="1" dirty="0"/>
              <a:t>Congés supplémentaires</a:t>
            </a:r>
            <a:r>
              <a:rPr lang="fr-FR" sz="8000" dirty="0"/>
              <a:t> , tous les salariés y ont-ils droits ?</a:t>
            </a:r>
          </a:p>
          <a:p>
            <a:pPr>
              <a:lnSpc>
                <a:spcPct val="120000"/>
              </a:lnSpc>
              <a:spcBef>
                <a:spcPts val="0"/>
              </a:spcBef>
              <a:buClr>
                <a:srgbClr val="FFFF00"/>
              </a:buClr>
              <a:buFont typeface="Wingdings" panose="05000000000000000000" pitchFamily="2" charset="2"/>
              <a:buChar char="Ø"/>
            </a:pPr>
            <a:r>
              <a:rPr lang="fr-FR" sz="8000" b="1" dirty="0"/>
              <a:t>L’employeur peut –il </a:t>
            </a:r>
            <a:r>
              <a:rPr lang="fr-FR" sz="8000" dirty="0"/>
              <a:t> seul fixer les dates et ordre de départs en congés  ?</a:t>
            </a:r>
          </a:p>
          <a:p>
            <a:pPr>
              <a:lnSpc>
                <a:spcPct val="120000"/>
              </a:lnSpc>
              <a:spcBef>
                <a:spcPts val="0"/>
              </a:spcBef>
              <a:buClr>
                <a:srgbClr val="FFFF00"/>
              </a:buClr>
              <a:buFont typeface="Wingdings" panose="05000000000000000000" pitchFamily="2" charset="2"/>
              <a:buChar char="Ø"/>
            </a:pPr>
            <a:r>
              <a:rPr lang="fr-FR" sz="8000" b="1" dirty="0"/>
              <a:t>L’employeur peut –il </a:t>
            </a:r>
            <a:r>
              <a:rPr lang="fr-FR" sz="8000" dirty="0"/>
              <a:t>imposer les dates de congés ?</a:t>
            </a:r>
          </a:p>
          <a:p>
            <a:pPr>
              <a:lnSpc>
                <a:spcPct val="120000"/>
              </a:lnSpc>
              <a:spcBef>
                <a:spcPts val="0"/>
              </a:spcBef>
              <a:buClr>
                <a:srgbClr val="FFFF00"/>
              </a:buClr>
              <a:buFont typeface="Wingdings" panose="05000000000000000000" pitchFamily="2" charset="2"/>
              <a:buChar char="Ø"/>
            </a:pPr>
            <a:r>
              <a:rPr lang="fr-FR" sz="8000" b="1" dirty="0"/>
              <a:t>L’employé peut – il </a:t>
            </a:r>
            <a:r>
              <a:rPr lang="fr-FR" sz="8000" dirty="0"/>
              <a:t>modifier ses dates de congés à la dernière minute ?</a:t>
            </a:r>
          </a:p>
          <a:p>
            <a:pPr marL="0" indent="0" algn="ctr">
              <a:lnSpc>
                <a:spcPct val="120000"/>
              </a:lnSpc>
              <a:buNone/>
            </a:pPr>
            <a:r>
              <a:rPr lang="fr-FR" sz="7600" b="1" dirty="0">
                <a:solidFill>
                  <a:srgbClr val="FFFF00"/>
                </a:solidFill>
              </a:rPr>
              <a:t>Cet atelier vous permettra d’appréhender les principes des congés payés à connaître,                                                                           le décompte et la valorisation- le cas particulier de la maladie  </a:t>
            </a:r>
          </a:p>
          <a:p>
            <a:pPr marL="0" indent="0">
              <a:lnSpc>
                <a:spcPct val="120000"/>
              </a:lnSpc>
              <a:buNone/>
            </a:pPr>
            <a:endParaRPr lang="fr-FR" sz="76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66589" y="1767841"/>
            <a:ext cx="11488463" cy="1147468"/>
          </a:xfrm>
          <a:ln>
            <a:solidFill>
              <a:srgbClr val="FFFF00"/>
            </a:solidFill>
          </a:ln>
        </p:spPr>
        <p:txBody>
          <a:bodyPr/>
          <a:lstStyle/>
          <a:p>
            <a:endParaRPr lang="fr-FR" sz="600" b="1" dirty="0" smtClean="0">
              <a:solidFill>
                <a:srgbClr val="FFFF00"/>
              </a:solidFill>
            </a:endParaRPr>
          </a:p>
          <a:p>
            <a:r>
              <a:rPr lang="fr-FR" b="1" dirty="0">
                <a:solidFill>
                  <a:srgbClr val="FFFF00"/>
                </a:solidFill>
              </a:rPr>
              <a:t>Atelier rh2 : </a:t>
            </a:r>
            <a:endParaRPr lang="fr-FR" b="1" dirty="0">
              <a:solidFill>
                <a:schemeClr val="tx1"/>
              </a:solidFill>
            </a:endParaRPr>
          </a:p>
          <a:p>
            <a:r>
              <a:rPr lang="fr-FR" b="1" dirty="0">
                <a:solidFill>
                  <a:schemeClr val="tx1"/>
                </a:solidFill>
              </a:rPr>
              <a:t>La gestion des congés payés</a:t>
            </a:r>
          </a:p>
          <a:p>
            <a:r>
              <a:rPr lang="fr-FR" b="1" cap="none" dirty="0">
                <a:solidFill>
                  <a:srgbClr val="FFFF00"/>
                </a:solidFill>
              </a:rPr>
              <a:t>Durée :</a:t>
            </a:r>
            <a:r>
              <a:rPr lang="fr-FR" b="1" cap="none" dirty="0">
                <a:solidFill>
                  <a:schemeClr val="tx1"/>
                </a:solidFill>
              </a:rPr>
              <a:t> 4 H </a:t>
            </a:r>
            <a:r>
              <a:rPr lang="fr-FR" b="1" cap="none" dirty="0" smtClean="0">
                <a:solidFill>
                  <a:schemeClr val="tx1"/>
                </a:solidFill>
              </a:rPr>
              <a:t>                                                  </a:t>
            </a:r>
            <a:r>
              <a:rPr lang="fr-FR" sz="800" b="1" cap="none" dirty="0" smtClean="0">
                <a:solidFill>
                  <a:schemeClr val="tx1"/>
                </a:solidFill>
              </a:rPr>
              <a:t> </a:t>
            </a:r>
            <a:r>
              <a:rPr lang="fr-FR" sz="800" b="1" cap="none" dirty="0" smtClean="0">
                <a:solidFill>
                  <a:schemeClr val="tx1"/>
                </a:solidFill>
                <a:hlinkClick r:id="rId2"/>
              </a:rPr>
              <a:t>https://www.billetweb.fr/rh-2-la-gestion-des-conges-payes#.XkGUOy_-3zY.gmail</a:t>
            </a:r>
            <a:endParaRPr lang="fr-FR" sz="800" b="1" cap="none" dirty="0">
              <a:solidFill>
                <a:schemeClr val="tx1"/>
              </a:solidFill>
            </a:endParaRPr>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50" y="290202"/>
            <a:ext cx="1373138" cy="137313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290" y="290202"/>
            <a:ext cx="2362530" cy="1238423"/>
          </a:xfrm>
          <a:prstGeom prst="rect">
            <a:avLst/>
          </a:prstGeom>
        </p:spPr>
      </p:pic>
    </p:spTree>
    <p:extLst>
      <p:ext uri="{BB962C8B-B14F-4D97-AF65-F5344CB8AC3E}">
        <p14:creationId xmlns:p14="http://schemas.microsoft.com/office/powerpoint/2010/main" val="216175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1964" y="639864"/>
            <a:ext cx="9144001" cy="993262"/>
          </a:xfrm>
        </p:spPr>
        <p:txBody>
          <a:bodyPr>
            <a:normAutofit fontScale="90000"/>
          </a:bodyPr>
          <a:lstStyle/>
          <a:p>
            <a:r>
              <a:rPr lang="fr-FR" sz="3100" b="1" dirty="0"/>
              <a:t>Intervenante : </a:t>
            </a:r>
            <a:r>
              <a:rPr lang="fr-FR" sz="2800" b="1" dirty="0"/>
              <a:t>Ghislaine </a:t>
            </a:r>
            <a:r>
              <a:rPr lang="fr-FR" sz="2800" b="1" dirty="0" smtClean="0"/>
              <a:t>RAMANIRAKA</a:t>
            </a:r>
            <a:r>
              <a:rPr lang="fr-FR" sz="3100" dirty="0"/>
              <a:t/>
            </a:r>
            <a:br>
              <a:rPr lang="fr-FR" sz="3100" dirty="0"/>
            </a:br>
            <a:r>
              <a:rPr lang="fr-FR" sz="2800" b="1" dirty="0" smtClean="0"/>
              <a:t>Conseil en social et gestion de paie</a:t>
            </a:r>
            <a:r>
              <a:rPr lang="fr-FR" dirty="0"/>
              <a:t/>
            </a:r>
            <a:br>
              <a:rPr lang="fr-FR" dirty="0"/>
            </a:br>
            <a:endParaRPr lang="fr-FR" dirty="0"/>
          </a:p>
        </p:txBody>
      </p:sp>
      <p:sp>
        <p:nvSpPr>
          <p:cNvPr id="18" name="Espace réservé du texte 11"/>
          <p:cNvSpPr txBox="1">
            <a:spLocks/>
          </p:cNvSpPr>
          <p:nvPr/>
        </p:nvSpPr>
        <p:spPr>
          <a:xfrm>
            <a:off x="364642" y="2617272"/>
            <a:ext cx="11482019" cy="3908071"/>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a:solidFill>
                  <a:srgbClr val="FFFF00"/>
                </a:solidFill>
              </a:rPr>
              <a:t>Tout ce que vous devez savoir sur les modalités de rupture :</a:t>
            </a:r>
            <a:endParaRPr lang="fr-FR" sz="8400" b="1" dirty="0"/>
          </a:p>
          <a:p>
            <a:pPr>
              <a:lnSpc>
                <a:spcPct val="120000"/>
              </a:lnSpc>
              <a:spcBef>
                <a:spcPts val="0"/>
              </a:spcBef>
              <a:buClr>
                <a:srgbClr val="FFFF00"/>
              </a:buClr>
              <a:buFont typeface="Wingdings" panose="05000000000000000000" pitchFamily="2" charset="2"/>
              <a:buChar char="Ø"/>
            </a:pPr>
            <a:r>
              <a:rPr lang="fr-FR" sz="7600" dirty="0"/>
              <a:t>Le préavis </a:t>
            </a:r>
          </a:p>
          <a:p>
            <a:pPr>
              <a:lnSpc>
                <a:spcPct val="120000"/>
              </a:lnSpc>
              <a:spcBef>
                <a:spcPts val="0"/>
              </a:spcBef>
              <a:buClr>
                <a:srgbClr val="FFFF00"/>
              </a:buClr>
              <a:buFont typeface="Wingdings" panose="05000000000000000000" pitchFamily="2" charset="2"/>
              <a:buChar char="Ø"/>
            </a:pPr>
            <a:r>
              <a:rPr lang="fr-FR" sz="7600" dirty="0"/>
              <a:t>Dispense de préavis et indemnisation </a:t>
            </a:r>
          </a:p>
          <a:p>
            <a:pPr marL="0" indent="0">
              <a:lnSpc>
                <a:spcPct val="120000"/>
              </a:lnSpc>
              <a:spcBef>
                <a:spcPts val="0"/>
              </a:spcBef>
              <a:buClr>
                <a:srgbClr val="FFFF00"/>
              </a:buClr>
              <a:buNone/>
            </a:pPr>
            <a:r>
              <a:rPr lang="fr-FR" sz="8400" b="1" dirty="0">
                <a:solidFill>
                  <a:srgbClr val="FFFF00"/>
                </a:solidFill>
              </a:rPr>
              <a:t>Calcul des indemnités de départ :</a:t>
            </a:r>
          </a:p>
          <a:p>
            <a:pPr>
              <a:lnSpc>
                <a:spcPct val="120000"/>
              </a:lnSpc>
              <a:spcBef>
                <a:spcPts val="0"/>
              </a:spcBef>
              <a:buClr>
                <a:srgbClr val="FFFF00"/>
              </a:buClr>
              <a:buFont typeface="Wingdings" panose="05000000000000000000" pitchFamily="2" charset="2"/>
              <a:buChar char="ü"/>
            </a:pPr>
            <a:r>
              <a:rPr lang="fr-FR" sz="7600" dirty="0"/>
              <a:t>Les indemnités à verser en fonction des contrats et les motifs de rupture</a:t>
            </a:r>
          </a:p>
          <a:p>
            <a:pPr>
              <a:lnSpc>
                <a:spcPct val="120000"/>
              </a:lnSpc>
              <a:spcBef>
                <a:spcPts val="0"/>
              </a:spcBef>
              <a:buClr>
                <a:srgbClr val="FFFF00"/>
              </a:buClr>
              <a:buFont typeface="Wingdings" panose="05000000000000000000" pitchFamily="2" charset="2"/>
              <a:buChar char="ü"/>
            </a:pPr>
            <a:r>
              <a:rPr lang="fr-FR" sz="7600" dirty="0"/>
              <a:t> L’indemnité minimale à verser si rupture de contrat à durée déterminée</a:t>
            </a:r>
          </a:p>
          <a:p>
            <a:pPr>
              <a:lnSpc>
                <a:spcPct val="120000"/>
              </a:lnSpc>
              <a:spcBef>
                <a:spcPts val="0"/>
              </a:spcBef>
              <a:buClr>
                <a:srgbClr val="FFFF00"/>
              </a:buClr>
              <a:buFont typeface="Wingdings" panose="05000000000000000000" pitchFamily="2" charset="2"/>
              <a:buChar char="ü"/>
            </a:pPr>
            <a:r>
              <a:rPr lang="fr-FR" sz="7600" dirty="0"/>
              <a:t> L’indemnité de rupture conventionnelle</a:t>
            </a:r>
          </a:p>
          <a:p>
            <a:pPr>
              <a:lnSpc>
                <a:spcPct val="120000"/>
              </a:lnSpc>
              <a:spcBef>
                <a:spcPts val="0"/>
              </a:spcBef>
              <a:buClr>
                <a:srgbClr val="FFFF00"/>
              </a:buClr>
              <a:buFont typeface="Wingdings" panose="05000000000000000000" pitchFamily="2" charset="2"/>
              <a:buChar char="ü"/>
            </a:pPr>
            <a:r>
              <a:rPr lang="fr-FR" sz="7600" dirty="0"/>
              <a:t> Les indemnités compensatrices de congés payés </a:t>
            </a:r>
          </a:p>
          <a:p>
            <a:pPr>
              <a:lnSpc>
                <a:spcPct val="120000"/>
              </a:lnSpc>
              <a:spcBef>
                <a:spcPts val="0"/>
              </a:spcBef>
              <a:buClr>
                <a:srgbClr val="FFFF00"/>
              </a:buClr>
              <a:buFont typeface="Wingdings" panose="05000000000000000000" pitchFamily="2" charset="2"/>
              <a:buChar char="ü"/>
            </a:pPr>
            <a:r>
              <a:rPr lang="fr-FR" sz="7600" dirty="0"/>
              <a:t>L’indemnité de départ à la retraite </a:t>
            </a:r>
          </a:p>
          <a:p>
            <a:pPr>
              <a:lnSpc>
                <a:spcPct val="120000"/>
              </a:lnSpc>
              <a:spcBef>
                <a:spcPts val="0"/>
              </a:spcBef>
              <a:buClr>
                <a:srgbClr val="FFFF00"/>
              </a:buClr>
              <a:buFont typeface="Wingdings" panose="05000000000000000000" pitchFamily="2" charset="2"/>
              <a:buChar char="ü"/>
            </a:pPr>
            <a:r>
              <a:rPr lang="fr-FR" sz="7600" dirty="0"/>
              <a:t>Les formalités à effectuer lors du départ du salarié : les documents à remettre, portabilité…</a:t>
            </a:r>
          </a:p>
          <a:p>
            <a:pPr marL="0" indent="0" algn="ctr">
              <a:lnSpc>
                <a:spcPct val="120000"/>
              </a:lnSpc>
              <a:spcBef>
                <a:spcPts val="0"/>
              </a:spcBef>
              <a:buClr>
                <a:srgbClr val="FFFF00"/>
              </a:buClr>
              <a:buNone/>
            </a:pPr>
            <a:r>
              <a:rPr lang="fr-FR" sz="7200" b="1" dirty="0">
                <a:solidFill>
                  <a:srgbClr val="FFFF00"/>
                </a:solidFill>
              </a:rPr>
              <a:t>Cet atelier, vous permettra de </a:t>
            </a:r>
            <a:r>
              <a:rPr lang="fr-FR" sz="7200" dirty="0">
                <a:solidFill>
                  <a:srgbClr val="FFFF00"/>
                </a:solidFill>
              </a:rPr>
              <a:t>maîtriser </a:t>
            </a:r>
            <a:r>
              <a:rPr lang="fr-FR" sz="7200" b="1" dirty="0">
                <a:solidFill>
                  <a:srgbClr val="FFFF00"/>
                </a:solidFill>
              </a:rPr>
              <a:t>l'environnement légal du contrat de travail, d'appréhender                                                          les contraintes liées aux procédures, et d'optimiser les enjeux et les conséquences financières de sa rupture,                                                                        pour le salarié comme pour l'entreprise.</a:t>
            </a:r>
            <a:endParaRPr lang="fr-FR" sz="7200" b="1" dirty="0" smtClean="0">
              <a:solidFill>
                <a:srgbClr val="FFFF00"/>
              </a:solidFill>
            </a:endParaRPr>
          </a:p>
          <a:p>
            <a:pPr marL="0" indent="0">
              <a:lnSpc>
                <a:spcPct val="120000"/>
              </a:lnSpc>
              <a:buNone/>
            </a:pPr>
            <a:endParaRPr lang="fr-FR" sz="4800" b="1" dirty="0">
              <a:solidFill>
                <a:srgbClr val="FFFF00"/>
              </a:solidFill>
            </a:endParaRPr>
          </a:p>
          <a:p>
            <a:pPr>
              <a:lnSpc>
                <a:spcPct val="120000"/>
              </a:lnSpc>
            </a:pPr>
            <a:endParaRPr lang="fr-FR" dirty="0"/>
          </a:p>
        </p:txBody>
      </p:sp>
      <p:sp>
        <p:nvSpPr>
          <p:cNvPr id="21" name="Espace réservé du texte 14"/>
          <p:cNvSpPr>
            <a:spLocks noGrp="1"/>
          </p:cNvSpPr>
          <p:nvPr>
            <p:ph type="body" idx="1"/>
          </p:nvPr>
        </p:nvSpPr>
        <p:spPr>
          <a:xfrm>
            <a:off x="353672" y="1547080"/>
            <a:ext cx="11488463" cy="1013087"/>
          </a:xfrm>
          <a:ln>
            <a:solidFill>
              <a:srgbClr val="FFFF00"/>
            </a:solidFill>
          </a:ln>
        </p:spPr>
        <p:txBody>
          <a:bodyPr/>
          <a:lstStyle/>
          <a:p>
            <a:pPr>
              <a:lnSpc>
                <a:spcPct val="100000"/>
              </a:lnSpc>
            </a:pPr>
            <a:r>
              <a:rPr lang="fr-FR" b="1" dirty="0">
                <a:solidFill>
                  <a:srgbClr val="FFFF00"/>
                </a:solidFill>
              </a:rPr>
              <a:t>Atelier rh3 : </a:t>
            </a:r>
          </a:p>
          <a:p>
            <a:r>
              <a:rPr lang="fr-FR" b="1" dirty="0">
                <a:solidFill>
                  <a:schemeClr val="tx1"/>
                </a:solidFill>
              </a:rPr>
              <a:t>l’IMPACT DE La rupture du contrat de travail en paie</a:t>
            </a:r>
          </a:p>
          <a:p>
            <a:r>
              <a:rPr lang="fr-FR" b="1" cap="none" dirty="0">
                <a:solidFill>
                  <a:srgbClr val="FFFF00"/>
                </a:solidFill>
              </a:rPr>
              <a:t>Durée :</a:t>
            </a:r>
            <a:r>
              <a:rPr lang="fr-FR" b="1" cap="none" dirty="0">
                <a:solidFill>
                  <a:schemeClr val="tx1"/>
                </a:solidFill>
              </a:rPr>
              <a:t> 4 </a:t>
            </a:r>
            <a:r>
              <a:rPr lang="fr-FR" b="1" cap="none" dirty="0" smtClean="0">
                <a:solidFill>
                  <a:schemeClr val="tx1"/>
                </a:solidFill>
              </a:rPr>
              <a:t>H                                </a:t>
            </a:r>
            <a:r>
              <a:rPr lang="fr-FR" sz="800" b="1" cap="none" dirty="0" smtClean="0">
                <a:solidFill>
                  <a:schemeClr val="tx1"/>
                </a:solidFill>
                <a:hlinkClick r:id="rId2"/>
              </a:rPr>
              <a:t>https://www.billetweb.fr/rh-3-limpact-de-la-rupture-du-contrat-de-travail-en-paie#.XkGUGSF94c0.gmail</a:t>
            </a:r>
            <a:endParaRPr lang="fr-FR" sz="800" b="1" cap="none" dirty="0">
              <a:solidFill>
                <a:schemeClr val="tx1"/>
              </a:solidFill>
            </a:endParaRPr>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5" y="161133"/>
            <a:ext cx="1373138" cy="1373138"/>
          </a:xfrm>
          <a:prstGeom prst="rect">
            <a:avLst/>
          </a:prstGeom>
        </p:spPr>
      </p:pic>
      <p:pic>
        <p:nvPicPr>
          <p:cNvPr id="30" name="Imag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290" y="290202"/>
            <a:ext cx="2362530" cy="1238423"/>
          </a:xfrm>
          <a:prstGeom prst="rect">
            <a:avLst/>
          </a:prstGeom>
        </p:spPr>
      </p:pic>
    </p:spTree>
    <p:extLst>
      <p:ext uri="{BB962C8B-B14F-4D97-AF65-F5344CB8AC3E}">
        <p14:creationId xmlns:p14="http://schemas.microsoft.com/office/powerpoint/2010/main" val="26533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12803" y="332656"/>
            <a:ext cx="9144001" cy="663353"/>
          </a:xfrm>
        </p:spPr>
        <p:txBody>
          <a:bodyPr rtlCol="0"/>
          <a:lstStyle/>
          <a:p>
            <a:pPr rtl="0"/>
            <a:r>
              <a:rPr lang="fr-FR" dirty="0" smtClean="0">
                <a:solidFill>
                  <a:srgbClr val="FFFF00"/>
                </a:solidFill>
              </a:rPr>
              <a:t>PREFACE</a:t>
            </a:r>
            <a:r>
              <a:rPr lang="fr-FR" dirty="0" smtClean="0"/>
              <a:t>	</a:t>
            </a:r>
            <a:endParaRPr lang="fr-FR" dirty="0"/>
          </a:p>
        </p:txBody>
      </p:sp>
      <p:sp>
        <p:nvSpPr>
          <p:cNvPr id="2" name="Espace réservé du contenu 1"/>
          <p:cNvSpPr>
            <a:spLocks noGrp="1"/>
          </p:cNvSpPr>
          <p:nvPr>
            <p:ph idx="1"/>
          </p:nvPr>
        </p:nvSpPr>
        <p:spPr>
          <a:xfrm>
            <a:off x="1490074" y="1196752"/>
            <a:ext cx="9572890" cy="5472608"/>
          </a:xfrm>
        </p:spPr>
        <p:txBody>
          <a:bodyPr>
            <a:normAutofit fontScale="40000" lnSpcReduction="20000"/>
          </a:bodyPr>
          <a:lstStyle/>
          <a:p>
            <a:pPr marL="0" indent="0" algn="just">
              <a:buNone/>
            </a:pPr>
            <a:r>
              <a:rPr lang="fr-FR" sz="5900" dirty="0" smtClean="0">
                <a:latin typeface="Calibri" panose="020F0502020204030204" pitchFamily="34" charset="0"/>
                <a:cs typeface="Calibri" panose="020F0502020204030204" pitchFamily="34" charset="0"/>
              </a:rPr>
              <a:t>Internet est votre ami, vous cliquez pour chercher des solutions à vos interrogations.</a:t>
            </a:r>
          </a:p>
          <a:p>
            <a:pPr marL="0" indent="0" algn="just">
              <a:buNone/>
            </a:pPr>
            <a:r>
              <a:rPr lang="fr-FR" sz="5900" dirty="0" smtClean="0">
                <a:latin typeface="Calibri" panose="020F0502020204030204" pitchFamily="34" charset="0"/>
                <a:cs typeface="Calibri" panose="020F0502020204030204" pitchFamily="34" charset="0"/>
              </a:rPr>
              <a:t>Certaines réponses vous satisfont et sont fondées, mais cette manœuvre vous entraine  souvent dans des clics à l’infini qui ne servent qu’à alimenter des sources publicitaires.</a:t>
            </a:r>
          </a:p>
          <a:p>
            <a:pPr marL="0" indent="0" algn="just">
              <a:buNone/>
            </a:pPr>
            <a:r>
              <a:rPr lang="fr-FR" sz="5900" b="1" dirty="0" smtClean="0">
                <a:solidFill>
                  <a:srgbClr val="FFFF00"/>
                </a:solidFill>
                <a:latin typeface="Calibri" panose="020F0502020204030204" pitchFamily="34" charset="0"/>
                <a:ea typeface="Tahoma" panose="020B0604030504040204" pitchFamily="34" charset="0"/>
                <a:cs typeface="Calibri" panose="020F0502020204030204" pitchFamily="34" charset="0"/>
              </a:rPr>
              <a:t>"QUAND C’EST GRATUIT C’EST VOUS LE PRODUIT" </a:t>
            </a:r>
            <a:r>
              <a:rPr lang="fr-FR" sz="5900" dirty="0" smtClean="0">
                <a:latin typeface="Calibri" panose="020F0502020204030204" pitchFamily="34" charset="0"/>
                <a:ea typeface="Tahoma" panose="020B0604030504040204" pitchFamily="34" charset="0"/>
                <a:cs typeface="Calibri" panose="020F0502020204030204" pitchFamily="34" charset="0"/>
              </a:rPr>
              <a:t>selon la citation d’un illustre anonyme.</a:t>
            </a:r>
          </a:p>
          <a:p>
            <a:pPr marL="0" indent="0" algn="just">
              <a:buNone/>
            </a:pPr>
            <a:r>
              <a:rPr lang="fr-FR" sz="5900" dirty="0" smtClean="0">
                <a:latin typeface="Calibri" panose="020F0502020204030204" pitchFamily="34" charset="0"/>
                <a:ea typeface="Tahoma" panose="020B0604030504040204" pitchFamily="34" charset="0"/>
                <a:cs typeface="Calibri" panose="020F0502020204030204" pitchFamily="34" charset="0"/>
              </a:rPr>
              <a:t>Inversez la tendance, trouvez enfin les réponses à vos interrogations.</a:t>
            </a:r>
          </a:p>
          <a:p>
            <a:pPr marL="0" indent="0" algn="just">
              <a:buNone/>
            </a:pPr>
            <a:r>
              <a:rPr lang="fr-FR" sz="5900" dirty="0" smtClean="0">
                <a:latin typeface="Calibri" panose="020F0502020204030204" pitchFamily="34" charset="0"/>
                <a:ea typeface="Tahoma" panose="020B0604030504040204" pitchFamily="34" charset="0"/>
                <a:cs typeface="Calibri" panose="020F0502020204030204" pitchFamily="34" charset="0"/>
              </a:rPr>
              <a:t>Ne perdez plus ce temps si précieux, </a:t>
            </a:r>
            <a:r>
              <a:rPr lang="fr-FR" sz="5900" b="1" dirty="0" smtClean="0">
                <a:solidFill>
                  <a:srgbClr val="FFFF00"/>
                </a:solidFill>
                <a:latin typeface="Calibri" panose="020F0502020204030204" pitchFamily="34" charset="0"/>
                <a:ea typeface="Tahoma" panose="020B0604030504040204" pitchFamily="34" charset="0"/>
                <a:cs typeface="Calibri" panose="020F0502020204030204" pitchFamily="34" charset="0"/>
              </a:rPr>
              <a:t>YOLIKS </a:t>
            </a:r>
            <a:r>
              <a:rPr lang="fr-FR" sz="5900" dirty="0" smtClean="0">
                <a:latin typeface="Calibri" panose="020F0502020204030204" pitchFamily="34" charset="0"/>
                <a:ea typeface="Tahoma" panose="020B0604030504040204" pitchFamily="34" charset="0"/>
                <a:cs typeface="Calibri" panose="020F0502020204030204" pitchFamily="34" charset="0"/>
              </a:rPr>
              <a:t>vous apporte les solutions que vous attendez dans les ateliers.</a:t>
            </a:r>
          </a:p>
          <a:p>
            <a:pPr marL="0" indent="0" algn="ctr">
              <a:buNone/>
            </a:pPr>
            <a:r>
              <a:rPr lang="fr-FR" sz="90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Car de vos problématiques </a:t>
            </a:r>
          </a:p>
          <a:p>
            <a:pPr marL="0" indent="0" algn="ctr">
              <a:buNone/>
            </a:pPr>
            <a:r>
              <a:rPr lang="fr-FR" sz="90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naissent nos solutions.</a:t>
            </a:r>
          </a:p>
          <a:p>
            <a:pPr marL="0" indent="0">
              <a:buNone/>
            </a:pPr>
            <a:endParaRPr lang="fr-FR"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fr-FR" dirty="0" smtClean="0">
                <a:latin typeface="Tahoma" panose="020B0604030504040204" pitchFamily="34" charset="0"/>
                <a:ea typeface="Tahoma" panose="020B0604030504040204" pitchFamily="34" charset="0"/>
                <a:cs typeface="Tahoma" panose="020B0604030504040204" pitchFamily="34" charset="0"/>
              </a:rPr>
              <a:t>   </a:t>
            </a:r>
            <a:r>
              <a:rPr lang="fr-FR"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 </a:t>
            </a:r>
            <a:endParaRPr lang="fr-FR" dirty="0">
              <a:solidFill>
                <a:srgbClr val="FFFF00"/>
              </a:solidFill>
            </a:endParaRPr>
          </a:p>
        </p:txBody>
      </p:sp>
    </p:spTree>
    <p:extLst>
      <p:ext uri="{BB962C8B-B14F-4D97-AF65-F5344CB8AC3E}">
        <p14:creationId xmlns:p14="http://schemas.microsoft.com/office/powerpoint/2010/main" val="200555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341884" y="404664"/>
            <a:ext cx="9144001" cy="1371600"/>
          </a:xfrm>
        </p:spPr>
        <p:txBody>
          <a:bodyPr rtlCol="0">
            <a:normAutofit fontScale="90000"/>
          </a:bodyPr>
          <a:lstStyle/>
          <a:p>
            <a:pPr rtl="0"/>
            <a:r>
              <a:rPr lang="fr-FR" b="1" dirty="0" smtClean="0"/>
              <a:t>ATELIERS  - </a:t>
            </a:r>
            <a:r>
              <a:rPr lang="fr-FR" b="1" dirty="0" smtClean="0">
                <a:solidFill>
                  <a:srgbClr val="FFFF00"/>
                </a:solidFill>
              </a:rPr>
              <a:t>Ressources humaines</a:t>
            </a:r>
            <a:br>
              <a:rPr lang="fr-FR" b="1" dirty="0" smtClean="0">
                <a:solidFill>
                  <a:srgbClr val="FFFF00"/>
                </a:solidFill>
              </a:rPr>
            </a:br>
            <a:r>
              <a:rPr lang="fr-FR" b="1" dirty="0" smtClean="0">
                <a:solidFill>
                  <a:srgbClr val="FFFF00"/>
                </a:solidFill>
              </a:rPr>
              <a:t>Ghislaine RAMANIRAKA</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11" name="Tableau 10"/>
          <p:cNvGraphicFramePr>
            <a:graphicFrameLocks noGrp="1"/>
          </p:cNvGraphicFramePr>
          <p:nvPr>
            <p:extLst/>
          </p:nvPr>
        </p:nvGraphicFramePr>
        <p:xfrm>
          <a:off x="1341884" y="1484784"/>
          <a:ext cx="9314920" cy="4079240"/>
        </p:xfrm>
        <a:graphic>
          <a:graphicData uri="http://schemas.openxmlformats.org/drawingml/2006/table">
            <a:tbl>
              <a:tblPr firstRow="1" bandRow="1">
                <a:tableStyleId>{5C22544A-7EE6-4342-B048-85BDC9FD1C3A}</a:tableStyleId>
              </a:tblPr>
              <a:tblGrid>
                <a:gridCol w="1164365"/>
                <a:gridCol w="1164365"/>
                <a:gridCol w="1164365"/>
                <a:gridCol w="1164365"/>
                <a:gridCol w="1164365"/>
                <a:gridCol w="1164365"/>
                <a:gridCol w="1164365"/>
                <a:gridCol w="1164365"/>
              </a:tblGrid>
              <a:tr h="370840">
                <a:tc>
                  <a:txBody>
                    <a:bodyPr/>
                    <a:lstStyle/>
                    <a:p>
                      <a:r>
                        <a:rPr lang="fr-FR" dirty="0" smtClean="0">
                          <a:solidFill>
                            <a:srgbClr val="0000FF"/>
                          </a:solidFill>
                        </a:rPr>
                        <a:t>Dates</a:t>
                      </a:r>
                      <a:endParaRPr lang="fr-FR" dirty="0">
                        <a:solidFill>
                          <a:srgbClr val="0000FF"/>
                        </a:solidFill>
                      </a:endParaRP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925304">
                <a:tc>
                  <a:txBody>
                    <a:bodyPr/>
                    <a:lstStyle/>
                    <a:p>
                      <a:r>
                        <a:rPr lang="fr-FR" b="1" dirty="0" smtClean="0">
                          <a:solidFill>
                            <a:srgbClr val="0000FF"/>
                          </a:solidFill>
                        </a:rPr>
                        <a:t>RH1</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 </a:t>
                      </a:r>
                      <a:endParaRPr lang="fr-FR" dirty="0">
                        <a:solidFill>
                          <a:schemeClr val="bg1"/>
                        </a:solidFill>
                      </a:endParaRPr>
                    </a:p>
                  </a:txBody>
                  <a:tcPr/>
                </a:tc>
                <a:tc>
                  <a:txBody>
                    <a:bodyPr/>
                    <a:lstStyle/>
                    <a:p>
                      <a:pPr algn="ctr"/>
                      <a:r>
                        <a:rPr lang="fr-FR" dirty="0" smtClean="0">
                          <a:solidFill>
                            <a:schemeClr val="bg1"/>
                          </a:solidFill>
                        </a:rPr>
                        <a:t>17/03</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14/17h</a:t>
                      </a:r>
                      <a:endParaRPr lang="fr-FR" sz="1200" dirty="0">
                        <a:solidFill>
                          <a:schemeClr val="bg1"/>
                        </a:solidFill>
                      </a:endParaRPr>
                    </a:p>
                  </a:txBody>
                  <a:tcPr/>
                </a:tc>
                <a:tc>
                  <a:txBody>
                    <a:bodyPr/>
                    <a:lstStyle/>
                    <a:p>
                      <a:pPr algn="ctr"/>
                      <a:r>
                        <a:rPr lang="fr-FR" sz="1800" dirty="0" smtClean="0">
                          <a:solidFill>
                            <a:schemeClr val="bg1"/>
                          </a:solidFill>
                        </a:rPr>
                        <a:t>17/04</a:t>
                      </a:r>
                      <a:endParaRPr lang="fr-FR" sz="1800"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14/17h</a:t>
                      </a:r>
                      <a:endParaRPr lang="fr-FR" sz="12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kern="1200" baseline="0" dirty="0" smtClean="0">
                        <a:solidFill>
                          <a:schemeClr val="bg1"/>
                        </a:solidFill>
                        <a:latin typeface="+mn-lt"/>
                        <a:ea typeface="+mn-ea"/>
                        <a:cs typeface="+mn-cs"/>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18/05</a:t>
                      </a: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14/17h</a:t>
                      </a:r>
                      <a:endParaRPr lang="fr-FR" sz="12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1" kern="1200" baseline="0" dirty="0" smtClean="0">
                        <a:solidFill>
                          <a:schemeClr val="bg1"/>
                        </a:solidFill>
                        <a:latin typeface="+mn-lt"/>
                        <a:ea typeface="+mn-ea"/>
                        <a:cs typeface="+mn-cs"/>
                      </a:endParaRPr>
                    </a:p>
                  </a:txBody>
                  <a:tcPr/>
                </a:tc>
                <a:tc>
                  <a:txBody>
                    <a:bodyPr/>
                    <a:lstStyle/>
                    <a:p>
                      <a:pPr algn="ctr"/>
                      <a:endParaRPr lang="fr-FR" dirty="0">
                        <a:solidFill>
                          <a:schemeClr val="bg1"/>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07/07</a:t>
                      </a: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14/17h</a:t>
                      </a:r>
                      <a:endParaRPr lang="fr-FR" sz="1200" dirty="0">
                        <a:solidFill>
                          <a:schemeClr val="bg1"/>
                        </a:solidFill>
                      </a:endParaRPr>
                    </a:p>
                  </a:txBody>
                  <a:tcPr/>
                </a:tc>
              </a:tr>
              <a:tr h="370840">
                <a:tc>
                  <a:txBody>
                    <a:bodyPr/>
                    <a:lstStyle/>
                    <a:p>
                      <a:r>
                        <a:rPr lang="fr-FR" b="1" dirty="0" smtClean="0">
                          <a:solidFill>
                            <a:srgbClr val="0000FF"/>
                          </a:solidFill>
                        </a:rPr>
                        <a:t>RH2</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 </a:t>
                      </a:r>
                      <a:endParaRPr lang="fr-FR" dirty="0">
                        <a:solidFill>
                          <a:schemeClr val="bg1"/>
                        </a:solidFill>
                      </a:endParaRPr>
                    </a:p>
                  </a:txBody>
                  <a:tcPr/>
                </a:tc>
                <a:tc>
                  <a:txBody>
                    <a:bodyPr/>
                    <a:lstStyle/>
                    <a:p>
                      <a:pPr algn="ctr"/>
                      <a:r>
                        <a:rPr lang="fr-FR" dirty="0" smtClean="0">
                          <a:solidFill>
                            <a:schemeClr val="bg1"/>
                          </a:solidFill>
                        </a:rPr>
                        <a:t>20/03</a:t>
                      </a:r>
                      <a:endParaRPr lang="fr-FR" baseline="0" dirty="0" smtClean="0">
                        <a:solidFill>
                          <a:schemeClr val="bg1"/>
                        </a:solidFill>
                      </a:endParaRPr>
                    </a:p>
                    <a:p>
                      <a:pPr algn="ctr"/>
                      <a:r>
                        <a:rPr lang="fr-FR" sz="1200" b="1" baseline="0" dirty="0" smtClean="0">
                          <a:solidFill>
                            <a:schemeClr val="bg1"/>
                          </a:solidFill>
                        </a:rPr>
                        <a:t>14h/18h</a:t>
                      </a:r>
                    </a:p>
                  </a:txBody>
                  <a:tcPr/>
                </a:tc>
                <a:tc>
                  <a:txBody>
                    <a:bodyPr/>
                    <a:lstStyle/>
                    <a:p>
                      <a:pPr algn="ctr"/>
                      <a:r>
                        <a:rPr lang="fr-FR" sz="1800" baseline="0" dirty="0" smtClean="0">
                          <a:solidFill>
                            <a:schemeClr val="bg1"/>
                          </a:solidFill>
                        </a:rPr>
                        <a:t>16/04</a:t>
                      </a:r>
                    </a:p>
                    <a:p>
                      <a:pPr algn="ctr"/>
                      <a:r>
                        <a:rPr lang="fr-FR" sz="1200" b="1" baseline="0" dirty="0" smtClean="0">
                          <a:solidFill>
                            <a:schemeClr val="bg1"/>
                          </a:solidFill>
                        </a:rPr>
                        <a:t>14h/18h</a:t>
                      </a: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19/05</a:t>
                      </a:r>
                    </a:p>
                    <a:p>
                      <a:pPr algn="ctr"/>
                      <a:r>
                        <a:rPr lang="fr-FR" sz="1200" b="1" baseline="0" dirty="0" smtClean="0">
                          <a:solidFill>
                            <a:schemeClr val="bg1"/>
                          </a:solidFill>
                        </a:rPr>
                        <a:t>14h/18h</a:t>
                      </a:r>
                    </a:p>
                  </a:txBody>
                  <a:tcPr/>
                </a:tc>
                <a:tc>
                  <a:txBody>
                    <a:bodyPr/>
                    <a:lstStyle/>
                    <a:p>
                      <a:pPr algn="ctr"/>
                      <a:endParaRPr lang="fr-FR" dirty="0">
                        <a:solidFill>
                          <a:schemeClr val="bg1"/>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10/07</a:t>
                      </a:r>
                    </a:p>
                    <a:p>
                      <a:pPr algn="ctr"/>
                      <a:r>
                        <a:rPr lang="fr-FR" sz="1200" b="1" baseline="0" dirty="0" smtClean="0">
                          <a:solidFill>
                            <a:schemeClr val="bg1"/>
                          </a:solidFill>
                        </a:rPr>
                        <a:t>14h/18h</a:t>
                      </a:r>
                    </a:p>
                  </a:txBody>
                  <a:tcPr/>
                </a:tc>
              </a:tr>
              <a:tr h="370840">
                <a:tc>
                  <a:txBody>
                    <a:bodyPr/>
                    <a:lstStyle/>
                    <a:p>
                      <a:r>
                        <a:rPr lang="fr-FR" b="1" dirty="0" smtClean="0">
                          <a:solidFill>
                            <a:srgbClr val="0000FF"/>
                          </a:solidFill>
                        </a:rPr>
                        <a:t>RH3</a:t>
                      </a:r>
                      <a:endParaRPr lang="fr-FR" b="1" dirty="0">
                        <a:solidFill>
                          <a:srgbClr val="0000FF"/>
                        </a:solidFill>
                      </a:endParaRPr>
                    </a:p>
                  </a:txBody>
                  <a:tcPr/>
                </a:tc>
                <a:tc>
                  <a:txBody>
                    <a:bodyPr/>
                    <a:lstStyle/>
                    <a:p>
                      <a:endParaRPr lang="fr-FR" dirty="0">
                        <a:solidFill>
                          <a:srgbClr val="0000FF"/>
                        </a:solidFill>
                      </a:endParaRPr>
                    </a:p>
                  </a:txBody>
                  <a:tcPr/>
                </a:tc>
                <a:tc>
                  <a:txBody>
                    <a:bodyPr/>
                    <a:lstStyle/>
                    <a:p>
                      <a:endParaRPr lang="fr-FR">
                        <a:solidFill>
                          <a:schemeClr val="bg1"/>
                        </a:solidFill>
                      </a:endParaRPr>
                    </a:p>
                  </a:txBody>
                  <a:tcPr/>
                </a:tc>
                <a:tc>
                  <a:txBody>
                    <a:bodyPr/>
                    <a:lstStyle/>
                    <a:p>
                      <a:pPr algn="ctr"/>
                      <a:r>
                        <a:rPr lang="fr-FR" dirty="0" smtClean="0">
                          <a:solidFill>
                            <a:schemeClr val="bg1"/>
                          </a:solidFill>
                        </a:rPr>
                        <a:t>20/03</a:t>
                      </a:r>
                      <a:endParaRPr lang="fr-FR" baseline="0" dirty="0" smtClean="0">
                        <a:solidFill>
                          <a:schemeClr val="bg1"/>
                        </a:solidFill>
                      </a:endParaRPr>
                    </a:p>
                    <a:p>
                      <a:pPr algn="ctr"/>
                      <a:r>
                        <a:rPr lang="fr-FR" sz="1200" b="1" baseline="0" dirty="0" smtClean="0">
                          <a:solidFill>
                            <a:schemeClr val="bg1"/>
                          </a:solidFill>
                        </a:rPr>
                        <a:t>8h/12h</a:t>
                      </a:r>
                    </a:p>
                  </a:txBody>
                  <a:tcPr/>
                </a:tc>
                <a:tc>
                  <a:txBody>
                    <a:bodyPr/>
                    <a:lstStyle/>
                    <a:p>
                      <a:pPr algn="ctr"/>
                      <a:r>
                        <a:rPr lang="fr-FR" sz="1800" baseline="0" dirty="0" smtClean="0">
                          <a:solidFill>
                            <a:schemeClr val="bg1"/>
                          </a:solidFill>
                        </a:rPr>
                        <a:t>16/04</a:t>
                      </a:r>
                    </a:p>
                    <a:p>
                      <a:pPr algn="ctr"/>
                      <a:r>
                        <a:rPr lang="fr-FR" sz="1200" b="1" baseline="0" dirty="0" smtClean="0">
                          <a:solidFill>
                            <a:schemeClr val="bg1"/>
                          </a:solidFill>
                        </a:rPr>
                        <a:t>8h/12h</a:t>
                      </a: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19/05</a:t>
                      </a:r>
                    </a:p>
                    <a:p>
                      <a:pPr algn="ctr"/>
                      <a:r>
                        <a:rPr lang="fr-FR" sz="1200" b="1" baseline="0" dirty="0" smtClean="0">
                          <a:solidFill>
                            <a:schemeClr val="bg1"/>
                          </a:solidFill>
                        </a:rPr>
                        <a:t>8h/12h</a:t>
                      </a:r>
                    </a:p>
                  </a:txBody>
                  <a:tcPr/>
                </a:tc>
                <a:tc>
                  <a:txBody>
                    <a:bodyPr/>
                    <a:lstStyle/>
                    <a:p>
                      <a:pPr algn="ctr"/>
                      <a:endParaRPr lang="fr-FR" dirty="0">
                        <a:solidFill>
                          <a:schemeClr val="bg1"/>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10/07</a:t>
                      </a:r>
                    </a:p>
                    <a:p>
                      <a:pPr algn="ctr"/>
                      <a:r>
                        <a:rPr lang="fr-FR" sz="1200" b="1" baseline="0" dirty="0" smtClean="0">
                          <a:solidFill>
                            <a:schemeClr val="bg1"/>
                          </a:solidFill>
                        </a:rPr>
                        <a:t>8h/12h</a:t>
                      </a:r>
                    </a:p>
                  </a:txBody>
                  <a:tcPr/>
                </a:tc>
              </a:tr>
              <a:tr h="370840">
                <a:tc gridSpan="8">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RH1</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400" cap="none" dirty="0" smtClean="0">
                          <a:solidFill>
                            <a:schemeClr val="tx1"/>
                          </a:solidFill>
                          <a:latin typeface="Arial" panose="020B0604020202020204" pitchFamily="34" charset="0"/>
                          <a:cs typeface="Arial" panose="020B0604020202020204" pitchFamily="34" charset="0"/>
                        </a:rPr>
                        <a:t> </a:t>
                      </a:r>
                      <a:r>
                        <a:rPr lang="fr-FR" sz="1200" b="1" cap="none" dirty="0" smtClean="0">
                          <a:solidFill>
                            <a:schemeClr val="tx1"/>
                          </a:solidFill>
                        </a:rPr>
                        <a:t> </a:t>
                      </a:r>
                      <a:r>
                        <a:rPr lang="fr-FR" sz="1200" b="1" cap="none" dirty="0" smtClean="0">
                          <a:solidFill>
                            <a:schemeClr val="tx1"/>
                          </a:solidFill>
                          <a:hlinkClick r:id="rId2"/>
                        </a:rPr>
                        <a:t>https://www.billetweb.fr/rh1-la-paie#.XkGTlyO93kg.gmail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 RH2</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dk1"/>
                          </a:solidFill>
                          <a:effectLst/>
                          <a:latin typeface="+mn-lt"/>
                          <a:ea typeface="+mn-ea"/>
                          <a:cs typeface="+mn-cs"/>
                        </a:rPr>
                        <a:t> </a:t>
                      </a:r>
                      <a:r>
                        <a:rPr lang="fr-FR" sz="1200" b="0" i="0" kern="1200" dirty="0" smtClean="0">
                          <a:solidFill>
                            <a:schemeClr val="dk1"/>
                          </a:solidFill>
                          <a:effectLst/>
                          <a:latin typeface="+mn-lt"/>
                          <a:ea typeface="+mn-ea"/>
                          <a:cs typeface="+mn-cs"/>
                          <a:hlinkClick r:id="rId3"/>
                        </a:rPr>
                        <a:t>https://www.billetweb.fr/rh-2-la-gestion-des-conges-payes#.XkGUOy_-3zY.gmail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b="1" dirty="0" smtClean="0">
                          <a:solidFill>
                            <a:schemeClr val="tx1"/>
                          </a:solidFill>
                        </a:rPr>
                        <a:t>RH3</a:t>
                      </a:r>
                      <a:endParaRPr lang="fr-FR" b="1" dirty="0">
                        <a:solidFill>
                          <a:schemeClr val="tx1"/>
                        </a:solidFill>
                      </a:endParaRPr>
                    </a:p>
                  </a:txBody>
                  <a:tcPr>
                    <a:solidFill>
                      <a:srgbClr val="0000FF"/>
                    </a:solidFill>
                  </a:tcPr>
                </a:tc>
                <a:tc gridSpan="7">
                  <a:txBody>
                    <a:bodyPr/>
                    <a:lstStyle/>
                    <a:p>
                      <a:r>
                        <a:rPr lang="fr-FR" sz="1200" b="1" cap="none" dirty="0" smtClean="0">
                          <a:solidFill>
                            <a:schemeClr val="tx1"/>
                          </a:solidFill>
                        </a:rPr>
                        <a:t> </a:t>
                      </a:r>
                      <a:r>
                        <a:rPr lang="fr-FR" sz="1200" b="1" cap="none" dirty="0" smtClean="0">
                          <a:solidFill>
                            <a:schemeClr val="tx1"/>
                          </a:solidFill>
                          <a:hlinkClick r:id="rId4"/>
                        </a:rPr>
                        <a:t>https://www.billetweb.fr/rh-3-limpact-de-la-rupture-du-contrat-de-travail-en-paie#.XkGUGSF94c0.gmail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41977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558466"/>
            <a:ext cx="9144001" cy="1024590"/>
          </a:xfrm>
        </p:spPr>
        <p:txBody>
          <a:bodyPr>
            <a:normAutofit fontScale="90000"/>
          </a:bodyPr>
          <a:lstStyle/>
          <a:p>
            <a:r>
              <a:rPr lang="fr-FR" sz="3100" b="1" dirty="0"/>
              <a:t>Intervenante : Elodie MAS </a:t>
            </a:r>
            <a:r>
              <a:rPr lang="fr-FR" sz="3100" dirty="0"/>
              <a:t/>
            </a:r>
            <a:br>
              <a:rPr lang="fr-FR" sz="3100" dirty="0"/>
            </a:br>
            <a:r>
              <a:rPr lang="fr-FR" sz="2800" b="1" dirty="0"/>
              <a:t>Consultante en </a:t>
            </a:r>
            <a:r>
              <a:rPr lang="fr-FR" sz="2800" b="1" dirty="0" smtClean="0"/>
              <a:t>Recrutement Indépendante </a:t>
            </a:r>
            <a:r>
              <a:rPr lang="fr-FR" sz="2800" b="1" dirty="0"/>
              <a:t/>
            </a:r>
            <a:br>
              <a:rPr lang="fr-FR" sz="2800" b="1" dirty="0"/>
            </a:br>
            <a:endParaRPr lang="fr-FR" sz="2800" b="1" dirty="0"/>
          </a:p>
        </p:txBody>
      </p:sp>
      <p:pic>
        <p:nvPicPr>
          <p:cNvPr id="14" name="Espace réservé du contenu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7788" y="163634"/>
            <a:ext cx="1491258" cy="1491258"/>
          </a:xfrm>
        </p:spPr>
      </p:pic>
      <p:sp>
        <p:nvSpPr>
          <p:cNvPr id="18" name="Espace réservé du texte 11"/>
          <p:cNvSpPr txBox="1">
            <a:spLocks/>
          </p:cNvSpPr>
          <p:nvPr/>
        </p:nvSpPr>
        <p:spPr>
          <a:xfrm>
            <a:off x="334012" y="3082026"/>
            <a:ext cx="11482019" cy="3276600"/>
          </a:xfrm>
          <a:prstGeom prst="rect">
            <a:avLst/>
          </a:prstGeom>
          <a:ln>
            <a:solidFill>
              <a:srgbClr val="FFFF00"/>
            </a:solidFill>
          </a:ln>
        </p:spPr>
        <p:txBody>
          <a:bodyPr vert="horz" lIns="91440" tIns="45720" rIns="91440" bIns="45720" rtlCol="0">
            <a:normAutofit fontScale="40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fr-FR" sz="600" b="1" dirty="0" smtClean="0">
              <a:solidFill>
                <a:srgbClr val="FFFF00"/>
              </a:solidFill>
            </a:endParaRPr>
          </a:p>
          <a:p>
            <a:pPr marL="0" indent="0">
              <a:buNone/>
            </a:pPr>
            <a:r>
              <a:rPr lang="fr-FR" sz="5300" b="1" dirty="0" smtClean="0">
                <a:solidFill>
                  <a:srgbClr val="FFFF00"/>
                </a:solidFill>
                <a:cs typeface="Calibri" panose="020F0502020204030204" pitchFamily="34" charset="0"/>
              </a:rPr>
              <a:t>La </a:t>
            </a:r>
            <a:r>
              <a:rPr lang="fr-FR" sz="5300" b="1" dirty="0">
                <a:solidFill>
                  <a:srgbClr val="FFFF00"/>
                </a:solidFill>
                <a:cs typeface="Calibri" panose="020F0502020204030204" pitchFamily="34" charset="0"/>
              </a:rPr>
              <a:t>rédaction de fiches de poste</a:t>
            </a:r>
            <a:r>
              <a:rPr lang="fr-FR" sz="5300" dirty="0">
                <a:solidFill>
                  <a:srgbClr val="FFFF00"/>
                </a:solidFill>
                <a:cs typeface="Calibri" panose="020F0502020204030204" pitchFamily="34" charset="0"/>
              </a:rPr>
              <a:t>  </a:t>
            </a:r>
            <a:r>
              <a:rPr lang="fr-FR" sz="5300" b="1" dirty="0" smtClean="0">
                <a:cs typeface="Calibri" panose="020F0502020204030204" pitchFamily="34" charset="0"/>
              </a:rPr>
              <a:t>:</a:t>
            </a:r>
          </a:p>
          <a:p>
            <a:pPr marL="0" indent="0" algn="just">
              <a:lnSpc>
                <a:spcPct val="120000"/>
              </a:lnSpc>
              <a:spcBef>
                <a:spcPts val="0"/>
              </a:spcBef>
              <a:buNone/>
            </a:pPr>
            <a:r>
              <a:rPr lang="fr-FR" sz="4200" b="1" dirty="0" smtClean="0">
                <a:cs typeface="Calibri" panose="020F0502020204030204" pitchFamily="34" charset="0"/>
              </a:rPr>
              <a:t>Appréhender la réflexion </a:t>
            </a:r>
            <a:r>
              <a:rPr lang="fr-FR" sz="4200" dirty="0" smtClean="0">
                <a:cs typeface="Calibri" panose="020F0502020204030204" pitchFamily="34" charset="0"/>
              </a:rPr>
              <a:t>sur le repositionnement professionnel de chacun</a:t>
            </a:r>
            <a:r>
              <a:rPr lang="fr-FR" sz="3800" dirty="0" smtClean="0">
                <a:cs typeface="Calibri" panose="020F0502020204030204" pitchFamily="34" charset="0"/>
              </a:rPr>
              <a:t>.</a:t>
            </a:r>
          </a:p>
          <a:p>
            <a:pPr marL="0" indent="0">
              <a:buNone/>
            </a:pPr>
            <a:r>
              <a:rPr lang="fr-FR" sz="5300" b="1" dirty="0" smtClean="0">
                <a:solidFill>
                  <a:srgbClr val="FFFF00"/>
                </a:solidFill>
                <a:cs typeface="Calibri" panose="020F0502020204030204" pitchFamily="34" charset="0"/>
              </a:rPr>
              <a:t>Les entretiens professionnels</a:t>
            </a:r>
            <a:r>
              <a:rPr lang="fr-FR" sz="5300" dirty="0" smtClean="0">
                <a:solidFill>
                  <a:srgbClr val="FFFF00"/>
                </a:solidFill>
                <a:cs typeface="Calibri" panose="020F0502020204030204" pitchFamily="34" charset="0"/>
              </a:rPr>
              <a:t> </a:t>
            </a:r>
            <a:r>
              <a:rPr lang="fr-FR" sz="5300" b="1" dirty="0" smtClean="0">
                <a:solidFill>
                  <a:srgbClr val="FFFF00"/>
                </a:solidFill>
                <a:cs typeface="Calibri" panose="020F0502020204030204" pitchFamily="34" charset="0"/>
              </a:rPr>
              <a:t>:</a:t>
            </a:r>
          </a:p>
          <a:p>
            <a:pPr marL="0" indent="0" algn="just">
              <a:lnSpc>
                <a:spcPct val="120000"/>
              </a:lnSpc>
              <a:spcBef>
                <a:spcPts val="0"/>
              </a:spcBef>
              <a:buNone/>
            </a:pPr>
            <a:r>
              <a:rPr lang="fr-FR" sz="4200" b="1" dirty="0" smtClean="0">
                <a:cs typeface="Calibri" panose="020F0502020204030204" pitchFamily="34" charset="0"/>
              </a:rPr>
              <a:t>L’importance de réalisation  afin </a:t>
            </a:r>
            <a:r>
              <a:rPr lang="fr-FR" sz="4200" b="1" dirty="0">
                <a:cs typeface="Calibri" panose="020F0502020204030204" pitchFamily="34" charset="0"/>
              </a:rPr>
              <a:t>de satisfaire à des obligations légales mais aussi </a:t>
            </a:r>
            <a:r>
              <a:rPr lang="fr-FR" sz="4200" b="1" dirty="0" smtClean="0">
                <a:cs typeface="Calibri" panose="020F0502020204030204" pitchFamily="34" charset="0"/>
              </a:rPr>
              <a:t>afin </a:t>
            </a:r>
            <a:r>
              <a:rPr lang="fr-FR" sz="4200" b="1" dirty="0">
                <a:cs typeface="Calibri" panose="020F0502020204030204" pitchFamily="34" charset="0"/>
              </a:rPr>
              <a:t>de faire un état des lieux en matière de développement des compétences</a:t>
            </a:r>
            <a:r>
              <a:rPr lang="fr-FR" sz="4200" b="1" dirty="0" smtClean="0">
                <a:cs typeface="Calibri" panose="020F0502020204030204" pitchFamily="34" charset="0"/>
              </a:rPr>
              <a:t>.                                                  </a:t>
            </a:r>
          </a:p>
          <a:p>
            <a:pPr marL="0" indent="0" algn="just">
              <a:lnSpc>
                <a:spcPct val="120000"/>
              </a:lnSpc>
              <a:spcBef>
                <a:spcPts val="0"/>
              </a:spcBef>
              <a:buNone/>
            </a:pPr>
            <a:r>
              <a:rPr lang="fr-FR" sz="4200" b="1" dirty="0" smtClean="0">
                <a:cs typeface="Calibri" panose="020F0502020204030204" pitchFamily="34" charset="0"/>
              </a:rPr>
              <a:t>Encourager le chef d’entreprise à s’impliquer autant dans le management des activités que des hommes </a:t>
            </a:r>
          </a:p>
          <a:p>
            <a:pPr marL="0" indent="0" algn="ctr">
              <a:lnSpc>
                <a:spcPct val="120000"/>
              </a:lnSpc>
              <a:spcBef>
                <a:spcPts val="0"/>
              </a:spcBef>
              <a:buNone/>
            </a:pPr>
            <a:r>
              <a:rPr lang="fr-FR" sz="4800" b="1" dirty="0" smtClean="0">
                <a:solidFill>
                  <a:srgbClr val="FFFF00"/>
                </a:solidFill>
                <a:cs typeface="Calibri" panose="020F0502020204030204" pitchFamily="34" charset="0"/>
              </a:rPr>
              <a:t>Cet atelier, vous permettra de définir ou redéfinir  le positionnement</a:t>
            </a:r>
          </a:p>
          <a:p>
            <a:pPr marL="0" indent="0" algn="ctr">
              <a:lnSpc>
                <a:spcPct val="120000"/>
              </a:lnSpc>
              <a:spcBef>
                <a:spcPts val="0"/>
              </a:spcBef>
              <a:buNone/>
            </a:pPr>
            <a:r>
              <a:rPr lang="fr-FR" sz="4800" b="1" dirty="0" smtClean="0">
                <a:solidFill>
                  <a:srgbClr val="FFFF00"/>
                </a:solidFill>
                <a:cs typeface="Calibri" panose="020F0502020204030204" pitchFamily="34" charset="0"/>
              </a:rPr>
              <a:t> &amp;</a:t>
            </a:r>
          </a:p>
          <a:p>
            <a:pPr marL="0" indent="0" algn="ctr">
              <a:lnSpc>
                <a:spcPct val="120000"/>
              </a:lnSpc>
              <a:spcBef>
                <a:spcPts val="0"/>
              </a:spcBef>
              <a:buNone/>
            </a:pPr>
            <a:r>
              <a:rPr lang="fr-FR" sz="4800" b="1" dirty="0" smtClean="0">
                <a:solidFill>
                  <a:srgbClr val="FFFF00"/>
                </a:solidFill>
                <a:cs typeface="Calibri" panose="020F0502020204030204" pitchFamily="34" charset="0"/>
              </a:rPr>
              <a:t> de nouer ou renouer un dialogue avec vos salariés  </a:t>
            </a:r>
          </a:p>
          <a:p>
            <a:pPr marL="0" indent="0" algn="just">
              <a:lnSpc>
                <a:spcPct val="120000"/>
              </a:lnSpc>
              <a:spcBef>
                <a:spcPts val="0"/>
              </a:spcBef>
              <a:buNone/>
            </a:pPr>
            <a:endParaRPr lang="fr-FR" sz="3800" b="1" dirty="0">
              <a:cs typeface="Calibri" panose="020F0502020204030204" pitchFamily="34" charset="0"/>
            </a:endParaRPr>
          </a:p>
          <a:p>
            <a:pPr marL="0" indent="0" algn="just">
              <a:lnSpc>
                <a:spcPct val="120000"/>
              </a:lnSpc>
              <a:spcBef>
                <a:spcPts val="0"/>
              </a:spcBef>
              <a:buNone/>
            </a:pPr>
            <a:endParaRPr lang="fr-FR" sz="3800" b="1" dirty="0" smtClean="0"/>
          </a:p>
          <a:p>
            <a:endParaRPr lang="fr-FR" dirty="0"/>
          </a:p>
        </p:txBody>
      </p:sp>
      <p:sp>
        <p:nvSpPr>
          <p:cNvPr id="21" name="Espace réservé du texte 14"/>
          <p:cNvSpPr>
            <a:spLocks noGrp="1"/>
          </p:cNvSpPr>
          <p:nvPr>
            <p:ph type="body" idx="1"/>
          </p:nvPr>
        </p:nvSpPr>
        <p:spPr>
          <a:xfrm>
            <a:off x="366589" y="1767841"/>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rh4 : </a:t>
            </a:r>
          </a:p>
          <a:p>
            <a:r>
              <a:rPr lang="fr-FR" b="1" dirty="0" smtClean="0">
                <a:solidFill>
                  <a:schemeClr val="tx1"/>
                </a:solidFill>
              </a:rPr>
              <a:t>la fiche de poste &amp; les entretiens professionnels</a:t>
            </a:r>
          </a:p>
          <a:p>
            <a:r>
              <a:rPr lang="fr-FR" b="1" cap="none" dirty="0" smtClean="0">
                <a:solidFill>
                  <a:srgbClr val="FFFF00"/>
                </a:solidFill>
              </a:rPr>
              <a:t>Durée :</a:t>
            </a:r>
            <a:r>
              <a:rPr lang="fr-FR" b="1" cap="none" dirty="0" smtClean="0">
                <a:solidFill>
                  <a:schemeClr val="tx1"/>
                </a:solidFill>
              </a:rPr>
              <a:t> 4H                                      </a:t>
            </a:r>
            <a:r>
              <a:rPr lang="fr-FR" sz="800" b="1" cap="none" dirty="0" smtClean="0">
                <a:solidFill>
                  <a:schemeClr val="tx1"/>
                </a:solidFill>
                <a:hlinkClick r:id="rId3"/>
              </a:rPr>
              <a:t>https://www.billetweb.fr/rh-4-la-fiche-de-poste-les-entretiens-professionnels#.XkGTv3r32UE.gmail</a:t>
            </a:r>
            <a:endParaRPr lang="fr-FR" sz="800" b="1" cap="none" dirty="0">
              <a:solidFill>
                <a:schemeClr val="tx1"/>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708" y="265517"/>
            <a:ext cx="1300344" cy="1157449"/>
          </a:xfrm>
          <a:prstGeom prst="rect">
            <a:avLst/>
          </a:prstGeom>
        </p:spPr>
      </p:pic>
    </p:spTree>
    <p:extLst>
      <p:ext uri="{BB962C8B-B14F-4D97-AF65-F5344CB8AC3E}">
        <p14:creationId xmlns:p14="http://schemas.microsoft.com/office/powerpoint/2010/main" val="145003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917948" y="610625"/>
            <a:ext cx="9144001" cy="993262"/>
          </a:xfrm>
        </p:spPr>
        <p:txBody>
          <a:bodyPr>
            <a:normAutofit fontScale="90000"/>
          </a:bodyPr>
          <a:lstStyle/>
          <a:p>
            <a:r>
              <a:rPr lang="fr-FR" sz="3100" b="1" dirty="0"/>
              <a:t>Intervenante : Elodie MAS </a:t>
            </a:r>
            <a:r>
              <a:rPr lang="fr-FR" sz="3100" dirty="0"/>
              <a:t/>
            </a:r>
            <a:br>
              <a:rPr lang="fr-FR" sz="3100" dirty="0"/>
            </a:br>
            <a:r>
              <a:rPr lang="fr-FR" sz="2800" b="1" dirty="0"/>
              <a:t>Consultante en </a:t>
            </a:r>
            <a:r>
              <a:rPr lang="fr-FR" sz="2800" b="1" dirty="0" smtClean="0"/>
              <a:t>Recrutement Indépendante </a:t>
            </a:r>
            <a:r>
              <a:rPr lang="fr-FR" dirty="0"/>
              <a:t/>
            </a:r>
            <a:br>
              <a:rPr lang="fr-FR" dirty="0"/>
            </a:br>
            <a:endParaRPr lang="fr-FR" dirty="0"/>
          </a:p>
        </p:txBody>
      </p:sp>
      <p:pic>
        <p:nvPicPr>
          <p:cNvPr id="14" name="Espace réservé du contenu 1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5780" y="313218"/>
            <a:ext cx="1235190" cy="1235190"/>
          </a:xfrm>
        </p:spPr>
      </p:pic>
      <p:sp>
        <p:nvSpPr>
          <p:cNvPr id="19" name="Espace réservé du texte 14"/>
          <p:cNvSpPr>
            <a:spLocks noGrp="1"/>
          </p:cNvSpPr>
          <p:nvPr>
            <p:ph type="body" idx="1"/>
          </p:nvPr>
        </p:nvSpPr>
        <p:spPr>
          <a:xfrm>
            <a:off x="295669" y="1595540"/>
            <a:ext cx="11665864" cy="973929"/>
          </a:xfrm>
          <a:ln>
            <a:solidFill>
              <a:srgbClr val="FFFF00"/>
            </a:solidFill>
          </a:ln>
        </p:spPr>
        <p:txBody>
          <a:bodyPr/>
          <a:lstStyle/>
          <a:p>
            <a:r>
              <a:rPr lang="fr-FR" b="1" dirty="0" smtClean="0">
                <a:solidFill>
                  <a:srgbClr val="FFFF00"/>
                </a:solidFill>
              </a:rPr>
              <a:t>Atelier rh5 : </a:t>
            </a:r>
          </a:p>
          <a:p>
            <a:r>
              <a:rPr lang="fr-FR" b="1" cap="none" dirty="0" smtClean="0">
                <a:solidFill>
                  <a:schemeClr val="tx1"/>
                </a:solidFill>
              </a:rPr>
              <a:t>LE RECRUTEMENT</a:t>
            </a:r>
            <a:endParaRPr lang="fr-FR" b="1" cap="none" dirty="0">
              <a:solidFill>
                <a:schemeClr val="tx1"/>
              </a:solidFill>
            </a:endParaRPr>
          </a:p>
          <a:p>
            <a:r>
              <a:rPr lang="fr-FR" b="1" cap="none" dirty="0" smtClean="0">
                <a:solidFill>
                  <a:srgbClr val="FFFF00"/>
                </a:solidFill>
              </a:rPr>
              <a:t>Durée :</a:t>
            </a:r>
            <a:r>
              <a:rPr lang="fr-FR" b="1" cap="none" dirty="0" smtClean="0">
                <a:solidFill>
                  <a:schemeClr val="tx1"/>
                </a:solidFill>
              </a:rPr>
              <a:t> 4H                                                                  </a:t>
            </a:r>
            <a:r>
              <a:rPr lang="fr-FR" sz="800" b="1" cap="none" dirty="0" smtClean="0">
                <a:solidFill>
                  <a:schemeClr val="tx1"/>
                </a:solidFill>
                <a:hlinkClick r:id="rId3"/>
              </a:rPr>
              <a:t>https://www.billetweb.fr/rh-5-le-recrutement#.XkGR318beLY.gmail</a:t>
            </a:r>
            <a:endParaRPr lang="fr-FR" sz="800" b="1" cap="none" dirty="0">
              <a:solidFill>
                <a:schemeClr val="tx1"/>
              </a:solidFill>
            </a:endParaRPr>
          </a:p>
        </p:txBody>
      </p:sp>
      <p:sp>
        <p:nvSpPr>
          <p:cNvPr id="25" name="Espace réservé du texte 11"/>
          <p:cNvSpPr txBox="1">
            <a:spLocks/>
          </p:cNvSpPr>
          <p:nvPr/>
        </p:nvSpPr>
        <p:spPr>
          <a:xfrm>
            <a:off x="295668" y="2659538"/>
            <a:ext cx="11665865" cy="3865805"/>
          </a:xfrm>
          <a:prstGeom prst="rect">
            <a:avLst/>
          </a:prstGeom>
          <a:ln>
            <a:solidFill>
              <a:srgbClr val="FFFF00"/>
            </a:solidFill>
          </a:ln>
        </p:spPr>
        <p:txBody>
          <a:bodyPr vert="horz" lIns="72000" tIns="45720" rIns="91440" bIns="4680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a:solidFill>
                  <a:srgbClr val="FFFF00"/>
                </a:solidFill>
              </a:rPr>
              <a:t>L</a:t>
            </a:r>
            <a:r>
              <a:rPr lang="fr-FR" sz="8400" b="1" dirty="0" smtClean="0">
                <a:solidFill>
                  <a:srgbClr val="FFFF00"/>
                </a:solidFill>
              </a:rPr>
              <a:t>e recrutement </a:t>
            </a:r>
            <a:r>
              <a:rPr lang="fr-FR" sz="8400" b="1" dirty="0" smtClean="0"/>
              <a:t>:</a:t>
            </a:r>
          </a:p>
          <a:p>
            <a:pPr>
              <a:lnSpc>
                <a:spcPct val="120000"/>
              </a:lnSpc>
              <a:spcBef>
                <a:spcPts val="0"/>
              </a:spcBef>
              <a:buClr>
                <a:srgbClr val="FFFF00"/>
              </a:buClr>
              <a:buFont typeface="Wingdings" panose="05000000000000000000" pitchFamily="2" charset="2"/>
              <a:buChar char="Ø"/>
            </a:pPr>
            <a:r>
              <a:rPr lang="fr-FR" sz="7600" b="1" dirty="0" smtClean="0">
                <a:cs typeface="Calibri" panose="020F0502020204030204" pitchFamily="34" charset="0"/>
              </a:rPr>
              <a:t>Comment recruter au mieux </a:t>
            </a:r>
            <a:r>
              <a:rPr lang="fr-FR" sz="7600" dirty="0" smtClean="0">
                <a:cs typeface="Calibri" panose="020F0502020204030204" pitchFamily="34" charset="0"/>
              </a:rPr>
              <a:t>: les bonnes questions à se poser – </a:t>
            </a:r>
          </a:p>
          <a:p>
            <a:pPr>
              <a:lnSpc>
                <a:spcPct val="120000"/>
              </a:lnSpc>
              <a:spcBef>
                <a:spcPts val="0"/>
              </a:spcBef>
              <a:buClr>
                <a:srgbClr val="FFFF00"/>
              </a:buClr>
              <a:buFont typeface="Wingdings" panose="05000000000000000000" pitchFamily="2" charset="2"/>
              <a:buChar char="Ø"/>
            </a:pPr>
            <a:r>
              <a:rPr lang="fr-FR" sz="7600" b="1" dirty="0" smtClean="0">
                <a:cs typeface="Calibri" panose="020F0502020204030204" pitchFamily="34" charset="0"/>
              </a:rPr>
              <a:t>Rédiger une annonce </a:t>
            </a:r>
            <a:r>
              <a:rPr lang="fr-FR" sz="7600" dirty="0" smtClean="0">
                <a:cs typeface="Calibri" panose="020F0502020204030204" pitchFamily="34" charset="0"/>
              </a:rPr>
              <a:t>:  comment – quel impact ?  Sa diffusion : auprès de qui par quel canal ?</a:t>
            </a:r>
            <a:r>
              <a:rPr lang="fr-FR" sz="7600" b="1" dirty="0" smtClean="0">
                <a:cs typeface="Calibri" panose="020F0502020204030204" pitchFamily="34" charset="0"/>
              </a:rPr>
              <a:t>  </a:t>
            </a:r>
          </a:p>
          <a:p>
            <a:pPr>
              <a:lnSpc>
                <a:spcPct val="120000"/>
              </a:lnSpc>
              <a:spcBef>
                <a:spcPts val="0"/>
              </a:spcBef>
              <a:buClr>
                <a:srgbClr val="FFFF00"/>
              </a:buClr>
              <a:buFont typeface="Wingdings" panose="05000000000000000000" pitchFamily="2" charset="2"/>
              <a:buChar char="Ø"/>
            </a:pPr>
            <a:r>
              <a:rPr lang="fr-FR" sz="7600" dirty="0" smtClean="0">
                <a:cs typeface="Calibri" panose="020F0502020204030204" pitchFamily="34" charset="0"/>
              </a:rPr>
              <a:t> </a:t>
            </a:r>
            <a:r>
              <a:rPr lang="fr-FR" sz="7600" b="1" dirty="0">
                <a:cs typeface="Calibri" panose="020F0502020204030204" pitchFamily="34" charset="0"/>
              </a:rPr>
              <a:t>Sourcer : </a:t>
            </a:r>
            <a:r>
              <a:rPr lang="fr-FR" sz="7600" dirty="0">
                <a:cs typeface="Calibri" panose="020F0502020204030204" pitchFamily="34" charset="0"/>
              </a:rPr>
              <a:t>Comment, comment aller chercher les candidats correspondant à ma demande, quelle CV thèque est la </a:t>
            </a:r>
            <a:r>
              <a:rPr lang="fr-FR" sz="7600" dirty="0" smtClean="0">
                <a:cs typeface="Calibri" panose="020F0502020204030204" pitchFamily="34" charset="0"/>
              </a:rPr>
              <a:t>plus appropriée </a:t>
            </a:r>
            <a:r>
              <a:rPr lang="fr-FR" sz="7600" dirty="0">
                <a:cs typeface="Calibri" panose="020F0502020204030204" pitchFamily="34" charset="0"/>
              </a:rPr>
              <a:t>pour ce type de profil ?? Les réseaux ??</a:t>
            </a:r>
          </a:p>
          <a:p>
            <a:pPr>
              <a:lnSpc>
                <a:spcPct val="120000"/>
              </a:lnSpc>
              <a:spcBef>
                <a:spcPts val="0"/>
              </a:spcBef>
              <a:buClr>
                <a:srgbClr val="FFFF00"/>
              </a:buClr>
              <a:buFont typeface="Wingdings" panose="05000000000000000000" pitchFamily="2" charset="2"/>
              <a:buChar char="Ø"/>
            </a:pPr>
            <a:r>
              <a:rPr lang="fr-FR" sz="7600" dirty="0">
                <a:cs typeface="Calibri" panose="020F0502020204030204" pitchFamily="34" charset="0"/>
              </a:rPr>
              <a:t> </a:t>
            </a:r>
            <a:r>
              <a:rPr lang="fr-FR" sz="7600" b="1" dirty="0" smtClean="0">
                <a:cs typeface="Calibri" panose="020F0502020204030204" pitchFamily="34" charset="0"/>
              </a:rPr>
              <a:t>Les CV : </a:t>
            </a:r>
            <a:r>
              <a:rPr lang="fr-FR" sz="7600" dirty="0" smtClean="0">
                <a:cs typeface="Calibri" panose="020F0502020204030204" pitchFamily="34" charset="0"/>
              </a:rPr>
              <a:t>le </a:t>
            </a:r>
            <a:r>
              <a:rPr lang="fr-FR" sz="7600" dirty="0">
                <a:cs typeface="Calibri" panose="020F0502020204030204" pitchFamily="34" charset="0"/>
              </a:rPr>
              <a:t>tri </a:t>
            </a:r>
            <a:r>
              <a:rPr lang="fr-FR" sz="7600" dirty="0" smtClean="0">
                <a:cs typeface="Calibri" panose="020F0502020204030204" pitchFamily="34" charset="0"/>
              </a:rPr>
              <a:t>, </a:t>
            </a:r>
            <a:r>
              <a:rPr lang="fr-FR" sz="7600" dirty="0">
                <a:cs typeface="Calibri" panose="020F0502020204030204" pitchFamily="34" charset="0"/>
              </a:rPr>
              <a:t>comment, pourquoi </a:t>
            </a:r>
            <a:r>
              <a:rPr lang="fr-FR" sz="7600" dirty="0" smtClean="0">
                <a:cs typeface="Calibri" panose="020F0502020204030204" pitchFamily="34" charset="0"/>
              </a:rPr>
              <a:t>? </a:t>
            </a:r>
          </a:p>
          <a:p>
            <a:pPr>
              <a:lnSpc>
                <a:spcPct val="120000"/>
              </a:lnSpc>
              <a:spcBef>
                <a:spcPts val="0"/>
              </a:spcBef>
              <a:buClr>
                <a:srgbClr val="FFFF00"/>
              </a:buClr>
              <a:buFont typeface="Wingdings" panose="05000000000000000000" pitchFamily="2" charset="2"/>
              <a:buChar char="Ø"/>
            </a:pPr>
            <a:r>
              <a:rPr lang="fr-FR" sz="7600" b="1" dirty="0" smtClean="0">
                <a:cs typeface="Calibri" panose="020F0502020204030204" pitchFamily="34" charset="0"/>
              </a:rPr>
              <a:t>La  pré-sélection téléphonique </a:t>
            </a:r>
            <a:r>
              <a:rPr lang="fr-FR" sz="7600" dirty="0" smtClean="0">
                <a:cs typeface="Calibri" panose="020F0502020204030204" pitchFamily="34" charset="0"/>
              </a:rPr>
              <a:t>: comment aborder cet entretien ?  Quelles sont les questions clés qui vont me permettre de savoir si oui ou non je vais convoquer ce candidat à un entretien. </a:t>
            </a:r>
          </a:p>
          <a:p>
            <a:pPr>
              <a:lnSpc>
                <a:spcPct val="120000"/>
              </a:lnSpc>
              <a:spcBef>
                <a:spcPts val="0"/>
              </a:spcBef>
              <a:buClr>
                <a:srgbClr val="FFFF00"/>
              </a:buClr>
              <a:buFont typeface="Wingdings" panose="05000000000000000000" pitchFamily="2" charset="2"/>
              <a:buChar char="Ø"/>
            </a:pPr>
            <a:r>
              <a:rPr lang="fr-FR" sz="7600" b="1" dirty="0" smtClean="0">
                <a:cs typeface="Calibri" panose="020F0502020204030204" pitchFamily="34" charset="0"/>
              </a:rPr>
              <a:t>L’entretien </a:t>
            </a:r>
            <a:r>
              <a:rPr lang="fr-FR" sz="7600" b="1" dirty="0">
                <a:cs typeface="Calibri" panose="020F0502020204030204" pitchFamily="34" charset="0"/>
              </a:rPr>
              <a:t>de </a:t>
            </a:r>
            <a:r>
              <a:rPr lang="fr-FR" sz="7600" b="1" dirty="0" smtClean="0">
                <a:cs typeface="Calibri" panose="020F0502020204030204" pitchFamily="34" charset="0"/>
              </a:rPr>
              <a:t>recrutement</a:t>
            </a:r>
            <a:r>
              <a:rPr lang="fr-FR" sz="7600" dirty="0">
                <a:cs typeface="Calibri" panose="020F0502020204030204" pitchFamily="34" charset="0"/>
              </a:rPr>
              <a:t>  </a:t>
            </a:r>
            <a:r>
              <a:rPr lang="fr-FR" sz="7600" dirty="0" smtClean="0">
                <a:cs typeface="Calibri" panose="020F0502020204030204" pitchFamily="34" charset="0"/>
              </a:rPr>
              <a:t>: quelles </a:t>
            </a:r>
            <a:r>
              <a:rPr lang="fr-FR" sz="7600" dirty="0">
                <a:cs typeface="Calibri" panose="020F0502020204030204" pitchFamily="34" charset="0"/>
              </a:rPr>
              <a:t>sont les différentes étapes d’une interview, comment réaliser un entretien, quelle </a:t>
            </a:r>
            <a:r>
              <a:rPr lang="fr-FR" sz="7600" dirty="0" smtClean="0">
                <a:cs typeface="Calibri" panose="020F0502020204030204" pitchFamily="34" charset="0"/>
              </a:rPr>
              <a:t> approche </a:t>
            </a:r>
            <a:r>
              <a:rPr lang="fr-FR" sz="7600" dirty="0">
                <a:cs typeface="Calibri" panose="020F0502020204030204" pitchFamily="34" charset="0"/>
              </a:rPr>
              <a:t>adopter ? </a:t>
            </a:r>
          </a:p>
          <a:p>
            <a:pPr>
              <a:lnSpc>
                <a:spcPct val="120000"/>
              </a:lnSpc>
              <a:spcBef>
                <a:spcPts val="0"/>
              </a:spcBef>
              <a:buClr>
                <a:srgbClr val="FFFF00"/>
              </a:buClr>
              <a:buFont typeface="Wingdings" panose="05000000000000000000" pitchFamily="2" charset="2"/>
              <a:buChar char="Ø"/>
            </a:pPr>
            <a:r>
              <a:rPr lang="fr-FR" sz="7600" b="1" dirty="0" smtClean="0">
                <a:cs typeface="Calibri" panose="020F0502020204030204" pitchFamily="34" charset="0"/>
              </a:rPr>
              <a:t>La </a:t>
            </a:r>
            <a:r>
              <a:rPr lang="fr-FR" sz="7600" b="1" dirty="0">
                <a:cs typeface="Calibri" panose="020F0502020204030204" pitchFamily="34" charset="0"/>
              </a:rPr>
              <a:t>prise de références </a:t>
            </a:r>
            <a:r>
              <a:rPr lang="fr-FR" sz="7600" b="1" dirty="0" smtClean="0">
                <a:cs typeface="Calibri" panose="020F0502020204030204" pitchFamily="34" charset="0"/>
              </a:rPr>
              <a:t>:  </a:t>
            </a:r>
            <a:r>
              <a:rPr lang="fr-FR" sz="7600" dirty="0" smtClean="0">
                <a:cs typeface="Calibri" panose="020F0502020204030204" pitchFamily="34" charset="0"/>
              </a:rPr>
              <a:t>Comment </a:t>
            </a:r>
            <a:r>
              <a:rPr lang="fr-FR" sz="7600" dirty="0">
                <a:cs typeface="Calibri" panose="020F0502020204030204" pitchFamily="34" charset="0"/>
              </a:rPr>
              <a:t>faire ? Avons-nous le droit ? </a:t>
            </a:r>
            <a:r>
              <a:rPr lang="fr-FR" sz="7600" dirty="0"/>
              <a:t> </a:t>
            </a:r>
          </a:p>
          <a:p>
            <a:pPr marL="0" indent="0" algn="ctr">
              <a:lnSpc>
                <a:spcPct val="120000"/>
              </a:lnSpc>
              <a:spcBef>
                <a:spcPts val="0"/>
              </a:spcBef>
              <a:buNone/>
            </a:pPr>
            <a:r>
              <a:rPr lang="fr-FR" sz="7600" b="1" dirty="0" smtClean="0">
                <a:solidFill>
                  <a:srgbClr val="FFFF00"/>
                </a:solidFill>
              </a:rPr>
              <a:t>Cet atelier pour comprendre : comment </a:t>
            </a:r>
            <a:r>
              <a:rPr lang="fr-FR" sz="7600" b="1" dirty="0">
                <a:solidFill>
                  <a:srgbClr val="FFFF00"/>
                </a:solidFill>
              </a:rPr>
              <a:t>et pourquoi la prise de poste peut se révéler être un moment décisif </a:t>
            </a:r>
            <a:r>
              <a:rPr lang="fr-FR" sz="7600" b="1" dirty="0" smtClean="0">
                <a:solidFill>
                  <a:srgbClr val="FFFF00"/>
                </a:solidFill>
              </a:rPr>
              <a:t>?</a:t>
            </a:r>
          </a:p>
          <a:p>
            <a:pPr marL="0" indent="0" algn="ctr">
              <a:lnSpc>
                <a:spcPct val="120000"/>
              </a:lnSpc>
              <a:spcBef>
                <a:spcPts val="0"/>
              </a:spcBef>
              <a:buNone/>
            </a:pPr>
            <a:r>
              <a:rPr lang="fr-FR" sz="7600" b="1" dirty="0" smtClean="0">
                <a:solidFill>
                  <a:srgbClr val="FFFF00"/>
                </a:solidFill>
              </a:rPr>
              <a:t>L’intégration </a:t>
            </a:r>
            <a:r>
              <a:rPr lang="fr-FR" sz="7600" b="1" dirty="0">
                <a:solidFill>
                  <a:srgbClr val="FFFF00"/>
                </a:solidFill>
              </a:rPr>
              <a:t>du candidat....  Une étape à ne pas négliger... </a:t>
            </a:r>
          </a:p>
          <a:p>
            <a:pPr marL="0" indent="0" algn="ctr">
              <a:lnSpc>
                <a:spcPct val="120000"/>
              </a:lnSpc>
              <a:spcBef>
                <a:spcPts val="0"/>
              </a:spcBef>
              <a:buNone/>
            </a:pPr>
            <a:endParaRPr lang="fr-FR" sz="7600" b="1" dirty="0">
              <a:solidFill>
                <a:srgbClr val="FFFF00"/>
              </a:solidFill>
            </a:endParaRPr>
          </a:p>
          <a:p>
            <a:pPr marL="0" indent="0" algn="just">
              <a:lnSpc>
                <a:spcPct val="120000"/>
              </a:lnSpc>
              <a:spcBef>
                <a:spcPts val="0"/>
              </a:spcBef>
              <a:buNone/>
            </a:pPr>
            <a:endParaRPr lang="fr-FR" sz="7200"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412" y="390959"/>
            <a:ext cx="1300344" cy="1157449"/>
          </a:xfrm>
          <a:prstGeom prst="rect">
            <a:avLst/>
          </a:prstGeom>
        </p:spPr>
      </p:pic>
    </p:spTree>
    <p:extLst>
      <p:ext uri="{BB962C8B-B14F-4D97-AF65-F5344CB8AC3E}">
        <p14:creationId xmlns:p14="http://schemas.microsoft.com/office/powerpoint/2010/main" val="367470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341884" y="404664"/>
            <a:ext cx="9144001" cy="1371600"/>
          </a:xfrm>
        </p:spPr>
        <p:txBody>
          <a:bodyPr rtlCol="0">
            <a:normAutofit fontScale="90000"/>
          </a:bodyPr>
          <a:lstStyle/>
          <a:p>
            <a:pPr rtl="0"/>
            <a:r>
              <a:rPr lang="fr-FR" b="1" dirty="0" smtClean="0"/>
              <a:t>ATELIERS  - </a:t>
            </a:r>
            <a:r>
              <a:rPr lang="fr-FR" b="1" dirty="0" smtClean="0">
                <a:solidFill>
                  <a:srgbClr val="FFFF00"/>
                </a:solidFill>
              </a:rPr>
              <a:t>Ressources humaines (suite)</a:t>
            </a:r>
            <a:br>
              <a:rPr lang="fr-FR" b="1" dirty="0" smtClean="0">
                <a:solidFill>
                  <a:srgbClr val="FFFF00"/>
                </a:solidFill>
              </a:rPr>
            </a:br>
            <a:r>
              <a:rPr lang="fr-FR" b="1" dirty="0" smtClean="0">
                <a:solidFill>
                  <a:srgbClr val="FFFF00"/>
                </a:solidFill>
              </a:rPr>
              <a:t>Elodie MAS	</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11" name="Tableau 10"/>
          <p:cNvGraphicFramePr>
            <a:graphicFrameLocks noGrp="1"/>
          </p:cNvGraphicFramePr>
          <p:nvPr>
            <p:extLst/>
          </p:nvPr>
        </p:nvGraphicFramePr>
        <p:xfrm>
          <a:off x="1341884" y="1484784"/>
          <a:ext cx="9314920" cy="3744414"/>
        </p:xfrm>
        <a:graphic>
          <a:graphicData uri="http://schemas.openxmlformats.org/drawingml/2006/table">
            <a:tbl>
              <a:tblPr firstRow="1" bandRow="1">
                <a:tableStyleId>{5C22544A-7EE6-4342-B048-85BDC9FD1C3A}</a:tableStyleId>
              </a:tblPr>
              <a:tblGrid>
                <a:gridCol w="1164365"/>
                <a:gridCol w="1164365"/>
                <a:gridCol w="1164365"/>
                <a:gridCol w="1164365"/>
                <a:gridCol w="1164365"/>
                <a:gridCol w="1164365"/>
                <a:gridCol w="1164365"/>
                <a:gridCol w="1164365"/>
              </a:tblGrid>
              <a:tr h="379608">
                <a:tc>
                  <a:txBody>
                    <a:bodyPr/>
                    <a:lstStyle/>
                    <a:p>
                      <a:r>
                        <a:rPr lang="fr-FR" dirty="0" smtClean="0">
                          <a:solidFill>
                            <a:srgbClr val="0000FF"/>
                          </a:solidFill>
                        </a:rPr>
                        <a:t>Dates</a:t>
                      </a:r>
                      <a:endParaRPr lang="fr-FR" dirty="0">
                        <a:solidFill>
                          <a:srgbClr val="0000FF"/>
                        </a:solidFill>
                      </a:endParaRP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897353">
                <a:tc>
                  <a:txBody>
                    <a:bodyPr/>
                    <a:lstStyle/>
                    <a:p>
                      <a:r>
                        <a:rPr lang="fr-FR" b="1" dirty="0" smtClean="0">
                          <a:solidFill>
                            <a:srgbClr val="0000FF"/>
                          </a:solidFill>
                        </a:rPr>
                        <a:t>RH4</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 </a:t>
                      </a:r>
                      <a:endParaRPr lang="fr-FR" dirty="0">
                        <a:solidFill>
                          <a:schemeClr val="bg1"/>
                        </a:solidFill>
                      </a:endParaRPr>
                    </a:p>
                  </a:txBody>
                  <a:tcPr/>
                </a:tc>
                <a:tc>
                  <a:txBody>
                    <a:bodyPr/>
                    <a:lstStyle/>
                    <a:p>
                      <a:pPr algn="ctr"/>
                      <a:r>
                        <a:rPr lang="fr-FR" dirty="0" smtClean="0">
                          <a:solidFill>
                            <a:schemeClr val="bg1"/>
                          </a:solidFill>
                        </a:rPr>
                        <a:t>18/03</a:t>
                      </a:r>
                      <a:endParaRPr lang="fr-FR" baseline="0" dirty="0" smtClean="0">
                        <a:solidFill>
                          <a:schemeClr val="bg1"/>
                        </a:solidFill>
                      </a:endParaRPr>
                    </a:p>
                    <a:p>
                      <a:pPr algn="ctr"/>
                      <a:r>
                        <a:rPr lang="fr-FR" sz="1200" b="1" baseline="0" dirty="0" smtClean="0">
                          <a:solidFill>
                            <a:schemeClr val="bg1"/>
                          </a:solidFill>
                        </a:rPr>
                        <a:t>8h/12h</a:t>
                      </a:r>
                    </a:p>
                  </a:txBody>
                  <a:tcPr/>
                </a:tc>
                <a:tc>
                  <a:txBody>
                    <a:bodyPr/>
                    <a:lstStyle/>
                    <a:p>
                      <a:pPr algn="ctr"/>
                      <a:r>
                        <a:rPr lang="fr-FR" sz="1800" baseline="0" dirty="0" smtClean="0">
                          <a:solidFill>
                            <a:schemeClr val="bg1"/>
                          </a:solidFill>
                        </a:rPr>
                        <a:t>08/04</a:t>
                      </a:r>
                    </a:p>
                    <a:p>
                      <a:pPr algn="ctr"/>
                      <a:r>
                        <a:rPr lang="fr-FR" sz="1200" b="1" baseline="0" dirty="0" smtClean="0">
                          <a:solidFill>
                            <a:schemeClr val="bg1"/>
                          </a:solidFill>
                        </a:rPr>
                        <a:t>8h/12h</a:t>
                      </a: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06/05</a:t>
                      </a:r>
                    </a:p>
                    <a:p>
                      <a:pPr algn="ctr"/>
                      <a:r>
                        <a:rPr lang="fr-FR" sz="1200" b="1" baseline="0" dirty="0" smtClean="0">
                          <a:solidFill>
                            <a:schemeClr val="bg1"/>
                          </a:solidFill>
                        </a:rPr>
                        <a:t>8h/12h</a:t>
                      </a: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03/06</a:t>
                      </a:r>
                    </a:p>
                    <a:p>
                      <a:pPr marL="0" algn="ctr" defTabSz="914400" rtl="0" eaLnBrk="1" latinLnBrk="0" hangingPunct="1"/>
                      <a:r>
                        <a:rPr lang="fr-FR" sz="1200" b="1" kern="1200" baseline="0" dirty="0" smtClean="0">
                          <a:solidFill>
                            <a:schemeClr val="bg1"/>
                          </a:solidFill>
                          <a:latin typeface="+mn-lt"/>
                          <a:ea typeface="+mn-ea"/>
                          <a:cs typeface="+mn-cs"/>
                        </a:rPr>
                        <a:t>8h/12h</a:t>
                      </a:r>
                    </a:p>
                    <a:p>
                      <a:pPr algn="ctr"/>
                      <a:endParaRPr lang="fr-FR" dirty="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r>
              <a:tr h="569413">
                <a:tc>
                  <a:txBody>
                    <a:bodyPr/>
                    <a:lstStyle/>
                    <a:p>
                      <a:r>
                        <a:rPr lang="fr-FR" b="1" dirty="0" smtClean="0">
                          <a:solidFill>
                            <a:srgbClr val="0000FF"/>
                          </a:solidFill>
                        </a:rPr>
                        <a:t>RH5</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 </a:t>
                      </a:r>
                      <a:endParaRPr lang="fr-FR" dirty="0">
                        <a:solidFill>
                          <a:schemeClr val="bg1"/>
                        </a:solidFill>
                      </a:endParaRPr>
                    </a:p>
                  </a:txBody>
                  <a:tcPr/>
                </a:tc>
                <a:tc>
                  <a:txBody>
                    <a:bodyPr/>
                    <a:lstStyle/>
                    <a:p>
                      <a:pPr algn="ctr"/>
                      <a:r>
                        <a:rPr lang="fr-FR" dirty="0" smtClean="0">
                          <a:solidFill>
                            <a:schemeClr val="bg1"/>
                          </a:solidFill>
                        </a:rPr>
                        <a:t>25/03</a:t>
                      </a:r>
                      <a:endParaRPr lang="fr-FR" baseline="0" dirty="0" smtClean="0">
                        <a:solidFill>
                          <a:schemeClr val="bg1"/>
                        </a:solidFill>
                      </a:endParaRPr>
                    </a:p>
                    <a:p>
                      <a:pPr algn="ctr"/>
                      <a:r>
                        <a:rPr lang="fr-FR" sz="1200" b="1" baseline="0" dirty="0" smtClean="0">
                          <a:solidFill>
                            <a:schemeClr val="bg1"/>
                          </a:solidFill>
                        </a:rPr>
                        <a:t>8h/12h</a:t>
                      </a:r>
                    </a:p>
                  </a:txBody>
                  <a:tcPr/>
                </a:tc>
                <a:tc>
                  <a:txBody>
                    <a:bodyPr/>
                    <a:lstStyle/>
                    <a:p>
                      <a:pPr algn="ctr"/>
                      <a:r>
                        <a:rPr lang="fr-FR" sz="1800" baseline="0" dirty="0" smtClean="0">
                          <a:solidFill>
                            <a:schemeClr val="bg1"/>
                          </a:solidFill>
                        </a:rPr>
                        <a:t>29/04</a:t>
                      </a:r>
                    </a:p>
                    <a:p>
                      <a:pPr algn="ctr"/>
                      <a:r>
                        <a:rPr lang="fr-FR" sz="1200" b="1" baseline="0" dirty="0" smtClean="0">
                          <a:solidFill>
                            <a:schemeClr val="bg1"/>
                          </a:solidFill>
                        </a:rPr>
                        <a:t>8h/12h</a:t>
                      </a: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20/05</a:t>
                      </a:r>
                    </a:p>
                    <a:p>
                      <a:pPr algn="ctr"/>
                      <a:r>
                        <a:rPr lang="fr-FR" sz="1200" b="1" baseline="0" dirty="0" smtClean="0">
                          <a:solidFill>
                            <a:schemeClr val="bg1"/>
                          </a:solidFill>
                        </a:rPr>
                        <a:t>8h/12h</a:t>
                      </a:r>
                    </a:p>
                  </a:txBody>
                  <a:tcPr/>
                </a:tc>
                <a:tc>
                  <a:txBody>
                    <a:bodyPr/>
                    <a:lstStyle/>
                    <a:p>
                      <a:pPr marL="0" algn="ctr" defTabSz="914400" rtl="0" eaLnBrk="1" latinLnBrk="0" hangingPunct="1"/>
                      <a:endParaRPr lang="fr-FR" sz="1200" b="1" kern="1200" baseline="0" dirty="0" smtClean="0">
                        <a:solidFill>
                          <a:schemeClr val="bg1"/>
                        </a:solidFill>
                        <a:latin typeface="+mn-lt"/>
                        <a:ea typeface="+mn-ea"/>
                        <a:cs typeface="+mn-cs"/>
                      </a:endParaRPr>
                    </a:p>
                  </a:txBody>
                  <a:tcPr/>
                </a:tc>
                <a:tc>
                  <a:txBody>
                    <a:bodyPr/>
                    <a:lstStyle/>
                    <a:p>
                      <a:pPr algn="ctr"/>
                      <a:r>
                        <a:rPr lang="fr-FR" dirty="0" smtClean="0">
                          <a:solidFill>
                            <a:schemeClr val="bg1"/>
                          </a:solidFill>
                        </a:rPr>
                        <a:t>08/07</a:t>
                      </a:r>
                      <a:endParaRPr lang="fr-FR" baseline="0" dirty="0" smtClean="0">
                        <a:solidFill>
                          <a:schemeClr val="bg1"/>
                        </a:solidFill>
                      </a:endParaRPr>
                    </a:p>
                    <a:p>
                      <a:pPr algn="ctr"/>
                      <a:r>
                        <a:rPr lang="fr-FR" sz="1200" b="1" baseline="0" dirty="0" smtClean="0">
                          <a:solidFill>
                            <a:schemeClr val="bg1"/>
                          </a:solidFill>
                        </a:rPr>
                        <a:t>8h/12h</a:t>
                      </a:r>
                    </a:p>
                  </a:txBody>
                  <a:tcPr/>
                </a:tc>
              </a:tr>
              <a:tr h="379608">
                <a:tc>
                  <a:txBody>
                    <a:bodyPr/>
                    <a:lstStyle/>
                    <a:p>
                      <a:endParaRPr lang="fr-FR" b="1"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chemeClr val="bg1"/>
                        </a:solidFill>
                      </a:endParaRPr>
                    </a:p>
                  </a:txBody>
                  <a:tcPr/>
                </a:tc>
                <a:tc>
                  <a:txBody>
                    <a:bodyPr/>
                    <a:lstStyle/>
                    <a:p>
                      <a:pPr algn="ctr"/>
                      <a:endParaRPr lang="fr-FR" sz="1200" b="1" baseline="0" dirty="0" smtClean="0">
                        <a:solidFill>
                          <a:schemeClr val="bg1"/>
                        </a:solidFill>
                      </a:endParaRPr>
                    </a:p>
                  </a:txBody>
                  <a:tcPr/>
                </a:tc>
                <a:tc>
                  <a:txBody>
                    <a:bodyPr/>
                    <a:lstStyle/>
                    <a:p>
                      <a:pPr algn="ctr"/>
                      <a:endParaRPr lang="fr-FR" sz="1200" b="1" baseline="0" dirty="0" smtClean="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c>
                  <a:txBody>
                    <a:bodyPr/>
                    <a:lstStyle/>
                    <a:p>
                      <a:pPr algn="ctr"/>
                      <a:endParaRPr lang="fr-FR" dirty="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r>
              <a:tr h="379608">
                <a:tc gridSpan="8">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9608">
                <a:tc>
                  <a:txBody>
                    <a:bodyPr/>
                    <a:lstStyle/>
                    <a:p>
                      <a:r>
                        <a:rPr lang="fr-FR" b="1" dirty="0" smtClean="0">
                          <a:solidFill>
                            <a:schemeClr val="tx1"/>
                          </a:solidFill>
                        </a:rPr>
                        <a:t>RH4</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rPr>
                        <a:t> </a:t>
                      </a:r>
                      <a:r>
                        <a:rPr lang="fr-FR" sz="1200" b="1" cap="none" dirty="0" smtClean="0">
                          <a:solidFill>
                            <a:schemeClr val="tx1"/>
                          </a:solidFill>
                          <a:hlinkClick r:id="rId2"/>
                        </a:rPr>
                        <a:t>https://www.billetweb.fr/rh-4-la-fiche-de-poste-les-entretiens-professionnels#.XkGTv3r32UE.gmail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9608">
                <a:tc>
                  <a:txBody>
                    <a:bodyPr/>
                    <a:lstStyle/>
                    <a:p>
                      <a:r>
                        <a:rPr lang="fr-FR" b="1" dirty="0" smtClean="0">
                          <a:solidFill>
                            <a:schemeClr val="tx1"/>
                          </a:solidFill>
                        </a:rPr>
                        <a:t> RH5</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dk1"/>
                          </a:solidFill>
                          <a:effectLst/>
                          <a:latin typeface="+mn-lt"/>
                          <a:ea typeface="+mn-ea"/>
                          <a:cs typeface="+mn-cs"/>
                        </a:rPr>
                        <a:t> </a:t>
                      </a:r>
                      <a:r>
                        <a:rPr lang="fr-FR" sz="1200" b="1" cap="none" dirty="0" smtClean="0">
                          <a:solidFill>
                            <a:schemeClr val="tx1"/>
                          </a:solidFill>
                          <a:hlinkClick r:id="rId3"/>
                        </a:rPr>
                        <a:t>https://www.billetweb.fr/rh-5-le-recrutement#.XkGR318beLY.gmail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9608">
                <a:tc>
                  <a:txBody>
                    <a:bodyPr/>
                    <a:lstStyle/>
                    <a:p>
                      <a:endParaRPr lang="fr-FR" b="1" dirty="0">
                        <a:solidFill>
                          <a:schemeClr val="tx1"/>
                        </a:solidFill>
                      </a:endParaRPr>
                    </a:p>
                  </a:txBody>
                  <a:tcPr>
                    <a:solidFill>
                      <a:srgbClr val="0000FF"/>
                    </a:solidFill>
                  </a:tcPr>
                </a:tc>
                <a:tc gridSpan="7">
                  <a:txBody>
                    <a:bodyPr/>
                    <a:lstStyle/>
                    <a:p>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6972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56313" y="969683"/>
            <a:ext cx="9144001" cy="993262"/>
          </a:xfrm>
        </p:spPr>
        <p:txBody>
          <a:bodyPr>
            <a:normAutofit fontScale="90000"/>
          </a:bodyPr>
          <a:lstStyle/>
          <a:p>
            <a:r>
              <a:rPr lang="fr-FR" sz="3100" b="1" dirty="0"/>
              <a:t>Intervenante : </a:t>
            </a:r>
            <a:r>
              <a:rPr lang="fr-FR" sz="3100" b="1" dirty="0" smtClean="0"/>
              <a:t>Sylvie METEYER</a:t>
            </a:r>
            <a:r>
              <a:rPr lang="fr-FR" sz="3100" dirty="0"/>
              <a:t/>
            </a:r>
            <a:br>
              <a:rPr lang="fr-FR" sz="3100" dirty="0"/>
            </a:br>
            <a:r>
              <a:rPr lang="fr-FR" sz="2800" b="1" dirty="0"/>
              <a:t>Consultante en gestion de </a:t>
            </a:r>
            <a:r>
              <a:rPr lang="fr-FR" sz="2800" b="1" dirty="0" smtClean="0"/>
              <a:t>compétences et </a:t>
            </a:r>
            <a:br>
              <a:rPr lang="fr-FR" sz="2800" b="1" dirty="0" smtClean="0"/>
            </a:br>
            <a:r>
              <a:rPr lang="fr-FR" sz="2800" b="1" dirty="0" err="1" smtClean="0"/>
              <a:t>et</a:t>
            </a:r>
            <a:r>
              <a:rPr lang="fr-FR" sz="2800" b="1" dirty="0" smtClean="0"/>
              <a:t> d'évolution </a:t>
            </a:r>
            <a:r>
              <a:rPr lang="fr-FR" sz="2800" b="1" dirty="0"/>
              <a:t>de </a:t>
            </a:r>
            <a:r>
              <a:rPr lang="fr-FR" sz="2800" b="1" dirty="0" smtClean="0"/>
              <a:t>carrière</a:t>
            </a:r>
            <a:r>
              <a:rPr lang="fr-FR" dirty="0"/>
              <a:t/>
            </a:r>
            <a:br>
              <a:rPr lang="fr-FR" dirty="0"/>
            </a:br>
            <a:endParaRPr lang="fr-FR" dirty="0"/>
          </a:p>
        </p:txBody>
      </p:sp>
      <p:sp>
        <p:nvSpPr>
          <p:cNvPr id="19" name="Espace réservé du texte 14"/>
          <p:cNvSpPr>
            <a:spLocks noGrp="1"/>
          </p:cNvSpPr>
          <p:nvPr>
            <p:ph type="body" idx="1"/>
          </p:nvPr>
        </p:nvSpPr>
        <p:spPr>
          <a:xfrm>
            <a:off x="261195" y="1789280"/>
            <a:ext cx="11665864" cy="973929"/>
          </a:xfrm>
          <a:ln>
            <a:solidFill>
              <a:srgbClr val="FFFF00"/>
            </a:solidFill>
          </a:ln>
        </p:spPr>
        <p:txBody>
          <a:bodyPr/>
          <a:lstStyle/>
          <a:p>
            <a:r>
              <a:rPr lang="fr-FR" b="1" dirty="0" smtClean="0">
                <a:solidFill>
                  <a:srgbClr val="FFFF00"/>
                </a:solidFill>
              </a:rPr>
              <a:t>Atelier rh6: </a:t>
            </a:r>
          </a:p>
          <a:p>
            <a:r>
              <a:rPr lang="fr-FR" b="1" cap="none" dirty="0" smtClean="0">
                <a:solidFill>
                  <a:schemeClr val="tx1"/>
                </a:solidFill>
              </a:rPr>
              <a:t>LE BILAN DE COMPETENCE EN INTERNE</a:t>
            </a:r>
          </a:p>
          <a:p>
            <a:r>
              <a:rPr lang="fr-FR" b="1" cap="none" dirty="0" smtClean="0">
                <a:solidFill>
                  <a:srgbClr val="FFFF00"/>
                </a:solidFill>
              </a:rPr>
              <a:t>Durée :</a:t>
            </a:r>
            <a:r>
              <a:rPr lang="fr-FR" b="1" cap="none" dirty="0" smtClean="0">
                <a:solidFill>
                  <a:schemeClr val="tx1"/>
                </a:solidFill>
              </a:rPr>
              <a:t> 4H                            </a:t>
            </a:r>
            <a:r>
              <a:rPr lang="fr-FR" sz="1200" b="1" cap="none" dirty="0" smtClean="0">
                <a:solidFill>
                  <a:schemeClr val="tx1"/>
                </a:solidFill>
                <a:hlinkClick r:id="rId2"/>
              </a:rPr>
              <a:t>https://www.billetweb.fr/rh6-le-bilan-de-competence-en-interne#.XkZjuKDR2Wk.gmail</a:t>
            </a:r>
            <a:r>
              <a:rPr lang="fr-FR" sz="1200" b="1" cap="none" dirty="0" smtClean="0">
                <a:solidFill>
                  <a:schemeClr val="tx1"/>
                </a:solidFill>
              </a:rPr>
              <a:t>                     </a:t>
            </a:r>
            <a:endParaRPr lang="fr-FR" sz="12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Le bilan de compétences </a:t>
            </a:r>
            <a:r>
              <a:rPr lang="fr-FR" sz="3400" b="1" dirty="0" smtClean="0"/>
              <a:t>:</a:t>
            </a:r>
          </a:p>
          <a:p>
            <a:pPr>
              <a:lnSpc>
                <a:spcPct val="120000"/>
              </a:lnSpc>
              <a:spcBef>
                <a:spcPts val="0"/>
              </a:spcBef>
              <a:buClr>
                <a:srgbClr val="FFFF00"/>
              </a:buClr>
              <a:buFont typeface="Wingdings" panose="05000000000000000000" pitchFamily="2" charset="2"/>
              <a:buChar char="Ø"/>
            </a:pPr>
            <a:r>
              <a:rPr lang="fr-FR" sz="2000" b="1" dirty="0" smtClean="0"/>
              <a:t>Les différents types de bilan : </a:t>
            </a:r>
            <a:r>
              <a:rPr lang="fr-FR" sz="2000" dirty="0" smtClean="0"/>
              <a:t>réorientation – évaluation – vérification de projet </a:t>
            </a:r>
          </a:p>
          <a:p>
            <a:pPr>
              <a:lnSpc>
                <a:spcPct val="120000"/>
              </a:lnSpc>
              <a:spcBef>
                <a:spcPts val="0"/>
              </a:spcBef>
              <a:buClr>
                <a:srgbClr val="FFFF00"/>
              </a:buClr>
              <a:buFont typeface="Wingdings" panose="05000000000000000000" pitchFamily="2" charset="2"/>
              <a:buChar char="Ø"/>
            </a:pPr>
            <a:r>
              <a:rPr lang="fr-FR" sz="2000" b="1" dirty="0"/>
              <a:t> </a:t>
            </a:r>
            <a:r>
              <a:rPr lang="fr-FR" sz="2000" b="1" dirty="0" smtClean="0"/>
              <a:t>Vérifier les compétences  </a:t>
            </a:r>
            <a:r>
              <a:rPr lang="fr-FR" sz="2000" dirty="0" smtClean="0"/>
              <a:t>– les plans d’actions et les formations</a:t>
            </a:r>
          </a:p>
          <a:p>
            <a:pPr>
              <a:lnSpc>
                <a:spcPct val="120000"/>
              </a:lnSpc>
              <a:spcBef>
                <a:spcPts val="0"/>
              </a:spcBef>
              <a:buClr>
                <a:srgbClr val="FFFF00"/>
              </a:buClr>
              <a:buFont typeface="Wingdings" panose="05000000000000000000" pitchFamily="2" charset="2"/>
              <a:buChar char="Ø"/>
            </a:pPr>
            <a:r>
              <a:rPr lang="fr-FR" sz="2000" b="1" dirty="0" smtClean="0"/>
              <a:t>Les 3 phases des bilans de compétences : </a:t>
            </a:r>
            <a:r>
              <a:rPr lang="fr-FR" sz="2000" dirty="0" smtClean="0"/>
              <a:t>diagnostic – investigation – conclusion</a:t>
            </a:r>
          </a:p>
          <a:p>
            <a:pPr marL="0" indent="0">
              <a:lnSpc>
                <a:spcPct val="120000"/>
              </a:lnSpc>
              <a:spcBef>
                <a:spcPts val="0"/>
              </a:spcBef>
              <a:buClr>
                <a:srgbClr val="FFFF00"/>
              </a:buClr>
              <a:buNone/>
            </a:pPr>
            <a:endParaRPr lang="fr-FR" sz="2200" dirty="0"/>
          </a:p>
          <a:p>
            <a:pPr marL="0" indent="0" algn="ctr">
              <a:lnSpc>
                <a:spcPct val="120000"/>
              </a:lnSpc>
              <a:spcBef>
                <a:spcPts val="0"/>
              </a:spcBef>
              <a:buNone/>
            </a:pPr>
            <a:r>
              <a:rPr lang="fr-FR" sz="1900" b="1" dirty="0" smtClean="0">
                <a:solidFill>
                  <a:srgbClr val="FFFF00"/>
                </a:solidFill>
              </a:rPr>
              <a:t>Cet atelier pour  identifier – comprendre et mettre en place un bilan de compétence interne</a:t>
            </a:r>
            <a:endParaRPr lang="fr-FR" sz="1900" b="1" dirty="0">
              <a:solidFill>
                <a:srgbClr val="FFFF00"/>
              </a:solidFill>
            </a:endParaRPr>
          </a:p>
          <a:p>
            <a:pPr marL="0" indent="0" algn="just">
              <a:lnSpc>
                <a:spcPct val="120000"/>
              </a:lnSpc>
              <a:spcBef>
                <a:spcPts val="0"/>
              </a:spcBef>
              <a:buNone/>
            </a:pPr>
            <a:endParaRPr lang="fr-FR" sz="72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602" y="268245"/>
            <a:ext cx="2679457" cy="942975"/>
          </a:xfrm>
          <a:prstGeom prst="rect">
            <a:avLst/>
          </a:prstGeom>
        </p:spPr>
      </p:pic>
      <p:pic>
        <p:nvPicPr>
          <p:cNvPr id="9" name="Espace réservé du contenu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61195" y="268245"/>
            <a:ext cx="1349829" cy="1468096"/>
          </a:xfrm>
        </p:spPr>
      </p:pic>
    </p:spTree>
    <p:extLst>
      <p:ext uri="{BB962C8B-B14F-4D97-AF65-F5344CB8AC3E}">
        <p14:creationId xmlns:p14="http://schemas.microsoft.com/office/powerpoint/2010/main" val="41439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56313" y="969683"/>
            <a:ext cx="9144001" cy="993262"/>
          </a:xfrm>
        </p:spPr>
        <p:txBody>
          <a:bodyPr>
            <a:normAutofit fontScale="90000"/>
          </a:bodyPr>
          <a:lstStyle/>
          <a:p>
            <a:r>
              <a:rPr lang="fr-FR" sz="3100" b="1" dirty="0"/>
              <a:t>Intervenante : </a:t>
            </a:r>
            <a:r>
              <a:rPr lang="fr-FR" sz="3100" b="1" dirty="0" smtClean="0"/>
              <a:t>Sylvie METEYER</a:t>
            </a:r>
            <a:r>
              <a:rPr lang="fr-FR" sz="3100" dirty="0"/>
              <a:t/>
            </a:r>
            <a:br>
              <a:rPr lang="fr-FR" sz="3100" dirty="0"/>
            </a:br>
            <a:r>
              <a:rPr lang="fr-FR" sz="2800" b="1" dirty="0"/>
              <a:t>Consultante en gestion de </a:t>
            </a:r>
            <a:r>
              <a:rPr lang="fr-FR" sz="2800" b="1" dirty="0" smtClean="0"/>
              <a:t>compétences et </a:t>
            </a:r>
            <a:br>
              <a:rPr lang="fr-FR" sz="2800" b="1" dirty="0" smtClean="0"/>
            </a:br>
            <a:r>
              <a:rPr lang="fr-FR" sz="2800" b="1" dirty="0" err="1" smtClean="0"/>
              <a:t>et</a:t>
            </a:r>
            <a:r>
              <a:rPr lang="fr-FR" sz="2800" b="1" dirty="0" smtClean="0"/>
              <a:t> d'évolution </a:t>
            </a:r>
            <a:r>
              <a:rPr lang="fr-FR" sz="2800" b="1" dirty="0"/>
              <a:t>de </a:t>
            </a:r>
            <a:r>
              <a:rPr lang="fr-FR" sz="2800" b="1" dirty="0" smtClean="0"/>
              <a:t>carrière</a:t>
            </a:r>
            <a:r>
              <a:rPr lang="fr-FR" dirty="0"/>
              <a:t/>
            </a:r>
            <a:br>
              <a:rPr lang="fr-FR" dirty="0"/>
            </a:br>
            <a:endParaRPr lang="fr-FR" dirty="0"/>
          </a:p>
        </p:txBody>
      </p:sp>
      <p:sp>
        <p:nvSpPr>
          <p:cNvPr id="19" name="Espace réservé du texte 14"/>
          <p:cNvSpPr>
            <a:spLocks noGrp="1"/>
          </p:cNvSpPr>
          <p:nvPr>
            <p:ph type="body" idx="1"/>
          </p:nvPr>
        </p:nvSpPr>
        <p:spPr>
          <a:xfrm>
            <a:off x="261195" y="1789280"/>
            <a:ext cx="11665864" cy="973929"/>
          </a:xfrm>
          <a:ln>
            <a:solidFill>
              <a:srgbClr val="FFFF00"/>
            </a:solidFill>
          </a:ln>
        </p:spPr>
        <p:txBody>
          <a:bodyPr/>
          <a:lstStyle/>
          <a:p>
            <a:r>
              <a:rPr lang="fr-FR" b="1" dirty="0" smtClean="0">
                <a:solidFill>
                  <a:srgbClr val="FFFF00"/>
                </a:solidFill>
              </a:rPr>
              <a:t>Atelier rh7: </a:t>
            </a:r>
          </a:p>
          <a:p>
            <a:r>
              <a:rPr lang="fr-FR" b="1" cap="none" dirty="0" smtClean="0">
                <a:solidFill>
                  <a:schemeClr val="tx1"/>
                </a:solidFill>
              </a:rPr>
              <a:t>LA GESTION DES COMPETENCES : TURN OUVER – LES CAUSES ET SOLUTIONS</a:t>
            </a:r>
          </a:p>
          <a:p>
            <a:r>
              <a:rPr lang="fr-FR" b="1" cap="none" dirty="0" smtClean="0">
                <a:solidFill>
                  <a:srgbClr val="FFFF00"/>
                </a:solidFill>
              </a:rPr>
              <a:t>Durée :</a:t>
            </a:r>
            <a:r>
              <a:rPr lang="fr-FR" b="1" cap="none" dirty="0" smtClean="0">
                <a:solidFill>
                  <a:schemeClr val="tx1"/>
                </a:solidFill>
              </a:rPr>
              <a:t> 4H                             </a:t>
            </a:r>
            <a:r>
              <a:rPr lang="fr-FR" sz="800" b="1" cap="none" dirty="0" smtClean="0">
                <a:solidFill>
                  <a:schemeClr val="tx1"/>
                </a:solidFill>
                <a:hlinkClick r:id="rId2"/>
              </a:rPr>
              <a:t>https://www.billetweb.fr/rh7-la-gestion-des-competences-turn-over-les-causes-et-solutions#.XkZjkBu67nU.gmail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fontScale="47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4400" b="1" dirty="0" smtClean="0">
                <a:solidFill>
                  <a:srgbClr val="FFFF00"/>
                </a:solidFill>
              </a:rPr>
              <a:t>La gestion des compétences </a:t>
            </a:r>
          </a:p>
          <a:p>
            <a:pPr>
              <a:lnSpc>
                <a:spcPct val="120000"/>
              </a:lnSpc>
              <a:spcBef>
                <a:spcPts val="0"/>
              </a:spcBef>
              <a:buClr>
                <a:srgbClr val="FFFF00"/>
              </a:buClr>
              <a:buFont typeface="Wingdings" panose="05000000000000000000" pitchFamily="2" charset="2"/>
              <a:buChar char="Ø"/>
            </a:pPr>
            <a:r>
              <a:rPr lang="fr-FR" sz="4200" b="1" dirty="0" smtClean="0">
                <a:cs typeface="Calibri" panose="020F0502020204030204" pitchFamily="34" charset="0"/>
              </a:rPr>
              <a:t>Les indicateurs </a:t>
            </a:r>
            <a:r>
              <a:rPr lang="fr-FR" sz="4200" dirty="0" smtClean="0">
                <a:cs typeface="Calibri" panose="020F0502020204030204" pitchFamily="34" charset="0"/>
              </a:rPr>
              <a:t>du </a:t>
            </a:r>
            <a:r>
              <a:rPr lang="fr-FR" sz="4200" dirty="0" err="1" smtClean="0">
                <a:cs typeface="Calibri" panose="020F0502020204030204" pitchFamily="34" charset="0"/>
              </a:rPr>
              <a:t>turn</a:t>
            </a:r>
            <a:r>
              <a:rPr lang="fr-FR" sz="4200" dirty="0" smtClean="0">
                <a:cs typeface="Calibri" panose="020F0502020204030204" pitchFamily="34" charset="0"/>
              </a:rPr>
              <a:t> over </a:t>
            </a:r>
          </a:p>
          <a:p>
            <a:pPr>
              <a:lnSpc>
                <a:spcPct val="120000"/>
              </a:lnSpc>
              <a:spcBef>
                <a:spcPts val="0"/>
              </a:spcBef>
              <a:buClr>
                <a:srgbClr val="FFFF00"/>
              </a:buClr>
              <a:buFont typeface="Wingdings" panose="05000000000000000000" pitchFamily="2" charset="2"/>
              <a:buChar char="Ø"/>
            </a:pPr>
            <a:r>
              <a:rPr lang="fr-FR" sz="4200" b="1" dirty="0" smtClean="0">
                <a:cs typeface="Calibri" panose="020F0502020204030204" pitchFamily="34" charset="0"/>
              </a:rPr>
              <a:t>Le recrutement difficile des qualifications non </a:t>
            </a:r>
            <a:r>
              <a:rPr lang="fr-FR" sz="4200" b="1" dirty="0" err="1" smtClean="0">
                <a:cs typeface="Calibri" panose="020F0502020204030204" pitchFamily="34" charset="0"/>
              </a:rPr>
              <a:t>pénuriques</a:t>
            </a:r>
            <a:r>
              <a:rPr lang="fr-FR" sz="4200" b="1" dirty="0" smtClean="0">
                <a:cs typeface="Calibri" panose="020F0502020204030204" pitchFamily="34" charset="0"/>
              </a:rPr>
              <a:t>  </a:t>
            </a:r>
          </a:p>
          <a:p>
            <a:pPr>
              <a:lnSpc>
                <a:spcPct val="120000"/>
              </a:lnSpc>
              <a:spcBef>
                <a:spcPts val="0"/>
              </a:spcBef>
              <a:buClr>
                <a:srgbClr val="FFFF00"/>
              </a:buClr>
              <a:buFont typeface="Wingdings" panose="05000000000000000000" pitchFamily="2" charset="2"/>
              <a:buChar char="Ø"/>
            </a:pPr>
            <a:r>
              <a:rPr lang="fr-FR" sz="4200" b="1" dirty="0" smtClean="0">
                <a:cs typeface="Calibri" panose="020F0502020204030204" pitchFamily="34" charset="0"/>
              </a:rPr>
              <a:t>Les différents types de bilan : </a:t>
            </a:r>
            <a:r>
              <a:rPr lang="fr-FR" sz="4200" dirty="0" smtClean="0">
                <a:cs typeface="Calibri" panose="020F0502020204030204" pitchFamily="34" charset="0"/>
              </a:rPr>
              <a:t>réorientation – évaluation – vérification de projet </a:t>
            </a:r>
          </a:p>
          <a:p>
            <a:pPr>
              <a:lnSpc>
                <a:spcPct val="120000"/>
              </a:lnSpc>
              <a:spcBef>
                <a:spcPts val="0"/>
              </a:spcBef>
              <a:buClr>
                <a:srgbClr val="FFFF00"/>
              </a:buClr>
              <a:buFont typeface="Wingdings" panose="05000000000000000000" pitchFamily="2" charset="2"/>
              <a:buChar char="Ø"/>
            </a:pPr>
            <a:r>
              <a:rPr lang="fr-FR" sz="4200" b="1" dirty="0">
                <a:cs typeface="Calibri" panose="020F0502020204030204" pitchFamily="34" charset="0"/>
              </a:rPr>
              <a:t> </a:t>
            </a:r>
            <a:r>
              <a:rPr lang="fr-FR" sz="4200" b="1" dirty="0" smtClean="0">
                <a:cs typeface="Calibri" panose="020F0502020204030204" pitchFamily="34" charset="0"/>
              </a:rPr>
              <a:t>Vérifier </a:t>
            </a:r>
            <a:r>
              <a:rPr lang="fr-FR" sz="4200" dirty="0" smtClean="0">
                <a:cs typeface="Calibri" panose="020F0502020204030204" pitchFamily="34" charset="0"/>
              </a:rPr>
              <a:t>les compétences  – les plans d’actions et les formations</a:t>
            </a:r>
          </a:p>
          <a:p>
            <a:pPr>
              <a:lnSpc>
                <a:spcPct val="120000"/>
              </a:lnSpc>
              <a:spcBef>
                <a:spcPts val="0"/>
              </a:spcBef>
              <a:buClr>
                <a:srgbClr val="FFFF00"/>
              </a:buClr>
              <a:buFont typeface="Wingdings" panose="05000000000000000000" pitchFamily="2" charset="2"/>
              <a:buChar char="Ø"/>
            </a:pPr>
            <a:r>
              <a:rPr lang="fr-FR" sz="4200" b="1" dirty="0" smtClean="0">
                <a:cs typeface="Calibri" panose="020F0502020204030204" pitchFamily="34" charset="0"/>
              </a:rPr>
              <a:t>Les 3 phases des bilans de compétences : </a:t>
            </a:r>
            <a:r>
              <a:rPr lang="fr-FR" sz="4200" dirty="0" smtClean="0">
                <a:cs typeface="Calibri" panose="020F0502020204030204" pitchFamily="34" charset="0"/>
              </a:rPr>
              <a:t>diagnostic – investigation – conclusion</a:t>
            </a:r>
          </a:p>
          <a:p>
            <a:pPr marL="0" indent="0">
              <a:lnSpc>
                <a:spcPct val="120000"/>
              </a:lnSpc>
              <a:spcBef>
                <a:spcPts val="0"/>
              </a:spcBef>
              <a:buClr>
                <a:srgbClr val="FFFF00"/>
              </a:buClr>
              <a:buNone/>
            </a:pPr>
            <a:endParaRPr lang="fr-FR" sz="8000" dirty="0"/>
          </a:p>
          <a:p>
            <a:pPr marL="0" indent="0" algn="ctr">
              <a:lnSpc>
                <a:spcPct val="120000"/>
              </a:lnSpc>
              <a:spcBef>
                <a:spcPts val="0"/>
              </a:spcBef>
              <a:buNone/>
            </a:pPr>
            <a:r>
              <a:rPr lang="fr-FR" sz="4000" b="1" dirty="0" smtClean="0">
                <a:solidFill>
                  <a:srgbClr val="FFFF00"/>
                </a:solidFill>
              </a:rPr>
              <a:t>Cet atelier pour  appréhender – gérer – améliorer le recrutement et gérer un plan de développement </a:t>
            </a:r>
          </a:p>
          <a:p>
            <a:pPr marL="0" indent="0" algn="ctr">
              <a:lnSpc>
                <a:spcPct val="120000"/>
              </a:lnSpc>
              <a:spcBef>
                <a:spcPts val="0"/>
              </a:spcBef>
              <a:buNone/>
            </a:pPr>
            <a:r>
              <a:rPr lang="fr-FR" sz="4000" b="1" dirty="0" smtClean="0">
                <a:solidFill>
                  <a:srgbClr val="FFFF00"/>
                </a:solidFill>
              </a:rPr>
              <a:t>des compétences en interne</a:t>
            </a:r>
            <a:endParaRPr lang="fr-FR" sz="4000" b="1" dirty="0">
              <a:solidFill>
                <a:srgbClr val="FFFF00"/>
              </a:solidFill>
            </a:endParaRPr>
          </a:p>
          <a:p>
            <a:pPr marL="0" indent="0" algn="just">
              <a:lnSpc>
                <a:spcPct val="120000"/>
              </a:lnSpc>
              <a:spcBef>
                <a:spcPts val="0"/>
              </a:spcBef>
              <a:buNone/>
            </a:pPr>
            <a:endParaRPr lang="fr-FR" sz="72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602" y="268245"/>
            <a:ext cx="2679457" cy="942975"/>
          </a:xfrm>
          <a:prstGeom prst="rect">
            <a:avLst/>
          </a:prstGeom>
        </p:spPr>
      </p:pic>
      <p:pic>
        <p:nvPicPr>
          <p:cNvPr id="9" name="Espace réservé du contenu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61195" y="268245"/>
            <a:ext cx="1349829" cy="1468096"/>
          </a:xfrm>
        </p:spPr>
      </p:pic>
    </p:spTree>
    <p:extLst>
      <p:ext uri="{BB962C8B-B14F-4D97-AF65-F5344CB8AC3E}">
        <p14:creationId xmlns:p14="http://schemas.microsoft.com/office/powerpoint/2010/main" val="67445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341884" y="404664"/>
            <a:ext cx="9144001" cy="1371600"/>
          </a:xfrm>
        </p:spPr>
        <p:txBody>
          <a:bodyPr rtlCol="0">
            <a:normAutofit fontScale="90000"/>
          </a:bodyPr>
          <a:lstStyle/>
          <a:p>
            <a:pPr rtl="0"/>
            <a:r>
              <a:rPr lang="fr-FR" b="1" dirty="0" smtClean="0"/>
              <a:t>ATELIERS  - </a:t>
            </a:r>
            <a:r>
              <a:rPr lang="fr-FR" b="1" dirty="0" smtClean="0">
                <a:solidFill>
                  <a:srgbClr val="FFFF00"/>
                </a:solidFill>
              </a:rPr>
              <a:t>Ressources humaines (suite)</a:t>
            </a:r>
            <a:br>
              <a:rPr lang="fr-FR" b="1" dirty="0" smtClean="0">
                <a:solidFill>
                  <a:srgbClr val="FFFF00"/>
                </a:solidFill>
              </a:rPr>
            </a:br>
            <a:r>
              <a:rPr lang="fr-FR" b="1" dirty="0" smtClean="0">
                <a:solidFill>
                  <a:srgbClr val="FFFF00"/>
                </a:solidFill>
              </a:rPr>
              <a:t>Sylvie METEYER	</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11" name="Tableau 10"/>
          <p:cNvGraphicFramePr>
            <a:graphicFrameLocks noGrp="1"/>
          </p:cNvGraphicFramePr>
          <p:nvPr>
            <p:extLst/>
          </p:nvPr>
        </p:nvGraphicFramePr>
        <p:xfrm>
          <a:off x="1341884" y="1484784"/>
          <a:ext cx="9314920" cy="3761461"/>
        </p:xfrm>
        <a:graphic>
          <a:graphicData uri="http://schemas.openxmlformats.org/drawingml/2006/table">
            <a:tbl>
              <a:tblPr firstRow="1" bandRow="1">
                <a:tableStyleId>{5C22544A-7EE6-4342-B048-85BDC9FD1C3A}</a:tableStyleId>
              </a:tblPr>
              <a:tblGrid>
                <a:gridCol w="1164365"/>
                <a:gridCol w="1164365"/>
                <a:gridCol w="1164365"/>
                <a:gridCol w="1164365"/>
                <a:gridCol w="1164365"/>
                <a:gridCol w="1164365"/>
                <a:gridCol w="1164365"/>
                <a:gridCol w="1164365"/>
              </a:tblGrid>
              <a:tr h="379608">
                <a:tc>
                  <a:txBody>
                    <a:bodyPr/>
                    <a:lstStyle/>
                    <a:p>
                      <a:r>
                        <a:rPr lang="fr-FR" dirty="0" smtClean="0">
                          <a:solidFill>
                            <a:srgbClr val="0000FF"/>
                          </a:solidFill>
                        </a:rPr>
                        <a:t>Dates</a:t>
                      </a:r>
                      <a:endParaRPr lang="fr-FR" dirty="0">
                        <a:solidFill>
                          <a:srgbClr val="0000FF"/>
                        </a:solidFill>
                      </a:endParaRP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897353">
                <a:tc>
                  <a:txBody>
                    <a:bodyPr/>
                    <a:lstStyle/>
                    <a:p>
                      <a:r>
                        <a:rPr lang="fr-FR" b="1" dirty="0" smtClean="0">
                          <a:solidFill>
                            <a:srgbClr val="0000FF"/>
                          </a:solidFill>
                        </a:rPr>
                        <a:t>RH6</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21/02 </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8h/12h</a:t>
                      </a:r>
                    </a:p>
                    <a:p>
                      <a:pPr algn="ctr"/>
                      <a:endParaRPr lang="fr-FR" dirty="0">
                        <a:solidFill>
                          <a:schemeClr val="bg1"/>
                        </a:solidFill>
                      </a:endParaRPr>
                    </a:p>
                  </a:txBody>
                  <a:tcPr/>
                </a:tc>
                <a:tc>
                  <a:txBody>
                    <a:bodyPr/>
                    <a:lstStyle/>
                    <a:p>
                      <a:pPr algn="ctr"/>
                      <a:r>
                        <a:rPr lang="fr-FR" dirty="0" smtClean="0">
                          <a:solidFill>
                            <a:schemeClr val="bg1"/>
                          </a:solidFill>
                        </a:rPr>
                        <a:t>10/03</a:t>
                      </a:r>
                      <a:endParaRPr lang="fr-FR" baseline="0" dirty="0" smtClean="0">
                        <a:solidFill>
                          <a:schemeClr val="bg1"/>
                        </a:solidFill>
                      </a:endParaRPr>
                    </a:p>
                    <a:p>
                      <a:pPr algn="ctr"/>
                      <a:r>
                        <a:rPr lang="fr-FR" sz="1200" b="1" baseline="0" dirty="0" smtClean="0">
                          <a:solidFill>
                            <a:schemeClr val="bg1"/>
                          </a:solidFill>
                        </a:rPr>
                        <a:t>8h/12h</a:t>
                      </a:r>
                    </a:p>
                  </a:txBody>
                  <a:tcPr/>
                </a:tc>
                <a:tc>
                  <a:txBody>
                    <a:bodyPr/>
                    <a:lstStyle/>
                    <a:p>
                      <a:pPr algn="ctr"/>
                      <a:r>
                        <a:rPr lang="fr-FR" sz="1800" baseline="0" dirty="0" smtClean="0">
                          <a:solidFill>
                            <a:schemeClr val="bg1"/>
                          </a:solidFill>
                        </a:rPr>
                        <a:t> </a:t>
                      </a:r>
                      <a:endParaRPr lang="fr-FR" sz="1200" b="1" baseline="0" dirty="0" smtClean="0">
                        <a:solidFill>
                          <a:schemeClr val="bg1"/>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13/05</a:t>
                      </a:r>
                    </a:p>
                    <a:p>
                      <a:pPr algn="ctr"/>
                      <a:r>
                        <a:rPr lang="fr-FR" sz="1200" b="1" baseline="0" dirty="0" smtClean="0">
                          <a:solidFill>
                            <a:schemeClr val="bg1"/>
                          </a:solidFill>
                        </a:rPr>
                        <a:t>14h/18h</a:t>
                      </a: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03/06</a:t>
                      </a:r>
                    </a:p>
                    <a:p>
                      <a:pPr algn="ctr"/>
                      <a:r>
                        <a:rPr lang="fr-FR" sz="1200" b="1" baseline="0" dirty="0" smtClean="0">
                          <a:solidFill>
                            <a:schemeClr val="bg1"/>
                          </a:solidFill>
                        </a:rPr>
                        <a:t>14h/18h</a:t>
                      </a:r>
                    </a:p>
                    <a:p>
                      <a:pPr algn="ctr"/>
                      <a:endParaRPr lang="fr-FR" dirty="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r>
              <a:tr h="569413">
                <a:tc>
                  <a:txBody>
                    <a:bodyPr/>
                    <a:lstStyle/>
                    <a:p>
                      <a:r>
                        <a:rPr lang="fr-FR" b="1" dirty="0" smtClean="0">
                          <a:solidFill>
                            <a:srgbClr val="0000FF"/>
                          </a:solidFill>
                        </a:rPr>
                        <a:t>RH7</a:t>
                      </a:r>
                      <a:endParaRPr lang="fr-FR" b="1" dirty="0">
                        <a:solidFill>
                          <a:srgbClr val="0000FF"/>
                        </a:solidFill>
                      </a:endParaRP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r>
                        <a:rPr lang="fr-FR" dirty="0" smtClean="0">
                          <a:solidFill>
                            <a:schemeClr val="bg1"/>
                          </a:solidFill>
                        </a:rPr>
                        <a:t> 24/02</a:t>
                      </a:r>
                      <a:endParaRPr lang="fr-FR" baseline="0" dirty="0" smtClean="0">
                        <a:solidFill>
                          <a:schemeClr val="bg1"/>
                        </a:solidFill>
                      </a:endParaRPr>
                    </a:p>
                    <a:p>
                      <a:pPr marL="0" algn="ctr" defTabSz="914400" rtl="0" eaLnBrk="1" latinLnBrk="0" hangingPunct="1"/>
                      <a:r>
                        <a:rPr lang="fr-FR" sz="1200" b="1" kern="1200" baseline="0" dirty="0" smtClean="0">
                          <a:solidFill>
                            <a:schemeClr val="bg1"/>
                          </a:solidFill>
                          <a:latin typeface="+mn-lt"/>
                          <a:ea typeface="+mn-ea"/>
                          <a:cs typeface="+mn-cs"/>
                        </a:rPr>
                        <a:t>8h/12h</a:t>
                      </a:r>
                      <a:endParaRPr lang="fr-FR" dirty="0">
                        <a:solidFill>
                          <a:schemeClr val="bg1"/>
                        </a:solidFill>
                      </a:endParaRPr>
                    </a:p>
                  </a:txBody>
                  <a:tcPr/>
                </a:tc>
                <a:tc>
                  <a:txBody>
                    <a:bodyPr/>
                    <a:lstStyle/>
                    <a:p>
                      <a:pPr algn="ctr"/>
                      <a:r>
                        <a:rPr lang="fr-FR" dirty="0" smtClean="0">
                          <a:solidFill>
                            <a:schemeClr val="bg1"/>
                          </a:solidFill>
                        </a:rPr>
                        <a:t>19/03</a:t>
                      </a:r>
                      <a:endParaRPr lang="fr-FR" baseline="0" dirty="0" smtClean="0">
                        <a:solidFill>
                          <a:schemeClr val="bg1"/>
                        </a:solidFill>
                      </a:endParaRPr>
                    </a:p>
                    <a:p>
                      <a:pPr algn="ctr"/>
                      <a:r>
                        <a:rPr lang="fr-FR" sz="1200" b="1" baseline="0" dirty="0" smtClean="0">
                          <a:solidFill>
                            <a:schemeClr val="bg1"/>
                          </a:solidFill>
                        </a:rPr>
                        <a:t>14h/18h</a:t>
                      </a:r>
                    </a:p>
                  </a:txBody>
                  <a:tcPr/>
                </a:tc>
                <a:tc>
                  <a:txBody>
                    <a:bodyPr/>
                    <a:lstStyle/>
                    <a:p>
                      <a:pPr algn="ctr"/>
                      <a:endParaRPr lang="fr-FR" sz="1200" b="1" baseline="0" dirty="0" smtClean="0">
                        <a:solidFill>
                          <a:schemeClr val="bg1"/>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20/05</a:t>
                      </a:r>
                    </a:p>
                    <a:p>
                      <a:pPr algn="ctr"/>
                      <a:r>
                        <a:rPr lang="fr-FR" sz="1200" b="1" baseline="0" dirty="0" smtClean="0">
                          <a:solidFill>
                            <a:schemeClr val="bg1"/>
                          </a:solidFill>
                        </a:rPr>
                        <a:t>14h/18h</a:t>
                      </a:r>
                    </a:p>
                  </a:txBody>
                  <a:tcPr/>
                </a:tc>
                <a:tc>
                  <a:txBody>
                    <a:bodyPr/>
                    <a:lstStyle/>
                    <a:p>
                      <a:pPr marL="0" algn="ctr" defTabSz="914400" rtl="0" eaLnBrk="1" latinLnBrk="0" hangingPunct="1"/>
                      <a:endParaRPr lang="fr-FR" sz="1200" b="1" kern="1200" baseline="0" dirty="0" smtClean="0">
                        <a:solidFill>
                          <a:schemeClr val="bg1"/>
                        </a:solidFill>
                        <a:latin typeface="+mn-lt"/>
                        <a:ea typeface="+mn-ea"/>
                        <a:cs typeface="+mn-cs"/>
                      </a:endParaRPr>
                    </a:p>
                  </a:txBody>
                  <a:tcPr/>
                </a:tc>
                <a:tc>
                  <a:txBody>
                    <a:bodyPr/>
                    <a:lstStyle/>
                    <a:p>
                      <a:pPr algn="ctr"/>
                      <a:r>
                        <a:rPr lang="fr-FR" dirty="0" smtClean="0">
                          <a:solidFill>
                            <a:schemeClr val="bg1"/>
                          </a:solidFill>
                        </a:rPr>
                        <a:t>09/07</a:t>
                      </a:r>
                      <a:endParaRPr lang="fr-FR" baseline="0" dirty="0" smtClean="0">
                        <a:solidFill>
                          <a:schemeClr val="bg1"/>
                        </a:solidFill>
                      </a:endParaRPr>
                    </a:p>
                    <a:p>
                      <a:pPr algn="ctr"/>
                      <a:r>
                        <a:rPr lang="fr-FR" sz="1200" b="1" baseline="0" dirty="0" smtClean="0">
                          <a:solidFill>
                            <a:schemeClr val="bg1"/>
                          </a:solidFill>
                        </a:rPr>
                        <a:t>8h/12h</a:t>
                      </a:r>
                    </a:p>
                  </a:txBody>
                  <a:tcPr/>
                </a:tc>
              </a:tr>
              <a:tr h="379608">
                <a:tc>
                  <a:txBody>
                    <a:bodyPr/>
                    <a:lstStyle/>
                    <a:p>
                      <a:endParaRPr lang="fr-FR" b="1"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chemeClr val="bg1"/>
                        </a:solidFill>
                      </a:endParaRPr>
                    </a:p>
                  </a:txBody>
                  <a:tcPr/>
                </a:tc>
                <a:tc>
                  <a:txBody>
                    <a:bodyPr/>
                    <a:lstStyle/>
                    <a:p>
                      <a:pPr algn="ctr"/>
                      <a:endParaRPr lang="fr-FR" sz="1200" b="1" baseline="0" dirty="0" smtClean="0">
                        <a:solidFill>
                          <a:schemeClr val="bg1"/>
                        </a:solidFill>
                      </a:endParaRPr>
                    </a:p>
                  </a:txBody>
                  <a:tcPr/>
                </a:tc>
                <a:tc>
                  <a:txBody>
                    <a:bodyPr/>
                    <a:lstStyle/>
                    <a:p>
                      <a:pPr algn="ctr"/>
                      <a:endParaRPr lang="fr-FR" sz="1200" b="1" baseline="0" dirty="0" smtClean="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c>
                  <a:txBody>
                    <a:bodyPr/>
                    <a:lstStyle/>
                    <a:p>
                      <a:pPr algn="ctr"/>
                      <a:endParaRPr lang="fr-FR" dirty="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r>
              <a:tr h="379608">
                <a:tc gridSpan="8">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9608">
                <a:tc>
                  <a:txBody>
                    <a:bodyPr/>
                    <a:lstStyle/>
                    <a:p>
                      <a:r>
                        <a:rPr lang="fr-FR" b="1" dirty="0" smtClean="0">
                          <a:solidFill>
                            <a:schemeClr val="tx1"/>
                          </a:solidFill>
                        </a:rPr>
                        <a:t>RH6</a:t>
                      </a:r>
                      <a:endParaRPr lang="fr-FR" b="1" dirty="0">
                        <a:solidFill>
                          <a:schemeClr val="tx1"/>
                        </a:solidFill>
                      </a:endParaRPr>
                    </a:p>
                  </a:txBody>
                  <a:tcPr>
                    <a:solidFill>
                      <a:srgbClr val="0000FF"/>
                    </a:solidFill>
                  </a:tcPr>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hlinkClick r:id="rId2"/>
                        </a:rPr>
                        <a:t>https://www.billetweb.fr/rh6-le-bilan-de-competence-en-interne#.XkZjuKDR2Wk.gmail</a:t>
                      </a: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9608">
                <a:tc>
                  <a:txBody>
                    <a:bodyPr/>
                    <a:lstStyle/>
                    <a:p>
                      <a:r>
                        <a:rPr lang="fr-FR" b="1" dirty="0" smtClean="0">
                          <a:solidFill>
                            <a:schemeClr val="tx1"/>
                          </a:solidFill>
                        </a:rPr>
                        <a:t> RH7</a:t>
                      </a:r>
                      <a:endParaRPr lang="fr-FR" b="1" dirty="0">
                        <a:solidFill>
                          <a:schemeClr val="tx1"/>
                        </a:solidFill>
                      </a:endParaRPr>
                    </a:p>
                  </a:txBody>
                  <a:tcPr>
                    <a:solidFill>
                      <a:srgbClr val="0000FF"/>
                    </a:solidFill>
                  </a:tcPr>
                </a:tc>
                <a:tc gridSpan="7">
                  <a:txBody>
                    <a:bodyPr/>
                    <a:lstStyle/>
                    <a:p>
                      <a:r>
                        <a:rPr lang="fr-FR" sz="1200" b="0" i="0" kern="1200" dirty="0" smtClean="0">
                          <a:solidFill>
                            <a:schemeClr val="dk1"/>
                          </a:solidFill>
                          <a:effectLst/>
                          <a:latin typeface="+mn-lt"/>
                          <a:ea typeface="+mn-ea"/>
                          <a:cs typeface="+mn-cs"/>
                        </a:rPr>
                        <a:t> </a:t>
                      </a:r>
                      <a:r>
                        <a:rPr lang="fr-FR" sz="1200" b="1" cap="none" dirty="0" smtClean="0">
                          <a:solidFill>
                            <a:schemeClr val="tx1"/>
                          </a:solidFill>
                          <a:hlinkClick r:id="rId3"/>
                        </a:rPr>
                        <a:t>https://www.billetweb.fr/rh7-la-gestion-des-competences-turn-over-les-causes-et-solutions#.XkZjkBu67nU.gmail</a:t>
                      </a:r>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9608">
                <a:tc>
                  <a:txBody>
                    <a:bodyPr/>
                    <a:lstStyle/>
                    <a:p>
                      <a:endParaRPr lang="fr-FR" b="1" dirty="0">
                        <a:solidFill>
                          <a:schemeClr val="tx1"/>
                        </a:solidFill>
                      </a:endParaRPr>
                    </a:p>
                  </a:txBody>
                  <a:tcPr>
                    <a:solidFill>
                      <a:srgbClr val="0000FF"/>
                    </a:solidFill>
                  </a:tcPr>
                </a:tc>
                <a:tc gridSpan="7">
                  <a:txBody>
                    <a:bodyPr/>
                    <a:lstStyle/>
                    <a:p>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197228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7386" y="1628800"/>
            <a:ext cx="10738773"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 Gestion Commerciale</a:t>
            </a: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79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804762" y="1231688"/>
            <a:ext cx="9144001" cy="993262"/>
          </a:xfrm>
        </p:spPr>
        <p:txBody>
          <a:bodyPr>
            <a:normAutofit fontScale="90000"/>
          </a:bodyPr>
          <a:lstStyle/>
          <a:p>
            <a:r>
              <a:rPr lang="fr-FR" sz="3100" b="1" dirty="0"/>
              <a:t>Intervenante : </a:t>
            </a:r>
            <a:r>
              <a:rPr lang="fr-FR" sz="3100" b="1" dirty="0" smtClean="0"/>
              <a:t>Nadia MALOISEL</a:t>
            </a:r>
            <a:r>
              <a:rPr lang="fr-FR" sz="3100" dirty="0"/>
              <a:t/>
            </a:r>
            <a:br>
              <a:rPr lang="fr-FR" sz="3100" dirty="0"/>
            </a:br>
            <a:r>
              <a:rPr lang="fr-FR" sz="3100" b="1" dirty="0" smtClean="0"/>
              <a:t>Formatrice – Consultante - Coach</a:t>
            </a:r>
            <a:br>
              <a:rPr lang="fr-FR" sz="3100" b="1" dirty="0" smtClean="0"/>
            </a:br>
            <a:r>
              <a:rPr lang="fr-FR" sz="2800" b="1" dirty="0" smtClean="0"/>
              <a:t>Certifiée : DISC – WPMOT – EQ – STRESS – 360°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625795"/>
            <a:ext cx="11665864" cy="1159533"/>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a:t>
            </a:r>
            <a:r>
              <a:rPr lang="fr-FR" b="1" dirty="0" smtClean="0">
                <a:solidFill>
                  <a:srgbClr val="FFFF00"/>
                </a:solidFill>
              </a:rPr>
              <a:t>: </a:t>
            </a:r>
          </a:p>
          <a:p>
            <a:r>
              <a:rPr lang="fr-FR" sz="1900" b="1" cap="none" dirty="0" smtClean="0">
                <a:solidFill>
                  <a:schemeClr val="tx1"/>
                </a:solidFill>
              </a:rPr>
              <a:t>LES BASIQUES : APPRENDRE A SE CONNAITRE POUR MIEUX COMMUNIQUER ET TRAVAILLER ENSEMBLE</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https://www.billetweb.fr/gciale-1-les-basiques-apprendre-a-se-connaitre-pour-mieux-communiquer-et-travailler-ensemble#.XkGXvU0e96A.gmail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L'étude </a:t>
            </a:r>
            <a:r>
              <a:rPr lang="fr-FR" sz="8400" b="1" dirty="0">
                <a:solidFill>
                  <a:srgbClr val="FFFF00"/>
                </a:solidFill>
              </a:rPr>
              <a:t>du profil DISC permet d'obtenir les clés pour apprendre à connaitre son propre style de comportements et ceux des autres et ainsi améliorer sa communication :</a:t>
            </a:r>
          </a:p>
          <a:p>
            <a:pPr lvl="0">
              <a:lnSpc>
                <a:spcPct val="120000"/>
              </a:lnSpc>
              <a:spcBef>
                <a:spcPts val="0"/>
              </a:spcBef>
              <a:buClr>
                <a:srgbClr val="FFFF00"/>
              </a:buClr>
              <a:buFont typeface="Wingdings" panose="05000000000000000000" pitchFamily="2" charset="2"/>
              <a:buChar char="Ø"/>
            </a:pPr>
            <a:r>
              <a:rPr lang="fr-FR" sz="8000" b="1" dirty="0" smtClean="0"/>
              <a:t> </a:t>
            </a:r>
            <a:r>
              <a:rPr lang="fr-FR" sz="8000" dirty="0" smtClean="0"/>
              <a:t>Perception et réalité</a:t>
            </a:r>
            <a:endParaRPr lang="fr-FR" sz="8000" dirty="0"/>
          </a:p>
          <a:p>
            <a:pPr lvl="0">
              <a:lnSpc>
                <a:spcPct val="120000"/>
              </a:lnSpc>
              <a:spcBef>
                <a:spcPts val="0"/>
              </a:spcBef>
              <a:buClr>
                <a:srgbClr val="FFFF00"/>
              </a:buClr>
              <a:buFont typeface="Wingdings" panose="05000000000000000000" pitchFamily="2" charset="2"/>
              <a:buChar char="Ø"/>
            </a:pPr>
            <a:r>
              <a:rPr lang="fr-FR" sz="8000" dirty="0" smtClean="0"/>
              <a:t> Le modèle de communication </a:t>
            </a:r>
            <a:endParaRPr lang="fr-FR" sz="8000" dirty="0"/>
          </a:p>
          <a:p>
            <a:pPr lvl="0">
              <a:lnSpc>
                <a:spcPct val="120000"/>
              </a:lnSpc>
              <a:spcBef>
                <a:spcPts val="0"/>
              </a:spcBef>
              <a:buClr>
                <a:srgbClr val="FFFF00"/>
              </a:buClr>
              <a:buFont typeface="Wingdings" panose="05000000000000000000" pitchFamily="2" charset="2"/>
              <a:buChar char="Ø"/>
            </a:pPr>
            <a:r>
              <a:rPr lang="fr-FR" sz="8000" b="1" dirty="0" smtClean="0"/>
              <a:t> </a:t>
            </a:r>
            <a:r>
              <a:rPr lang="fr-FR" sz="8000" dirty="0" smtClean="0"/>
              <a:t>Découverte des 4 styles de comportements</a:t>
            </a:r>
            <a:endParaRPr lang="fr-FR" sz="8000" dirty="0"/>
          </a:p>
          <a:p>
            <a:pPr lvl="0">
              <a:lnSpc>
                <a:spcPct val="120000"/>
              </a:lnSpc>
              <a:spcBef>
                <a:spcPts val="0"/>
              </a:spcBef>
              <a:buClr>
                <a:srgbClr val="FFFF00"/>
              </a:buClr>
              <a:buFont typeface="Wingdings" panose="05000000000000000000" pitchFamily="2" charset="2"/>
              <a:buChar char="Ø"/>
            </a:pPr>
            <a:r>
              <a:rPr lang="fr-FR" sz="8000" b="1" dirty="0" smtClean="0"/>
              <a:t> </a:t>
            </a:r>
            <a:r>
              <a:rPr lang="fr-FR" sz="8000" dirty="0" smtClean="0"/>
              <a:t>Identifier son comportement et celui des autres</a:t>
            </a:r>
          </a:p>
          <a:p>
            <a:pPr lvl="0">
              <a:lnSpc>
                <a:spcPct val="120000"/>
              </a:lnSpc>
              <a:spcBef>
                <a:spcPts val="0"/>
              </a:spcBef>
              <a:buClr>
                <a:srgbClr val="FFFF00"/>
              </a:buClr>
              <a:buFont typeface="Wingdings" panose="05000000000000000000" pitchFamily="2" charset="2"/>
              <a:buChar char="Ø"/>
            </a:pPr>
            <a:r>
              <a:rPr lang="fr-FR" sz="8000" dirty="0"/>
              <a:t> </a:t>
            </a:r>
            <a:r>
              <a:rPr lang="fr-FR" sz="8000" dirty="0" smtClean="0"/>
              <a:t>Exemple de graphe</a:t>
            </a:r>
            <a:endParaRPr lang="fr-FR" sz="8000" dirty="0"/>
          </a:p>
          <a:p>
            <a:pPr marL="0" indent="0" algn="ctr">
              <a:lnSpc>
                <a:spcPct val="120000"/>
              </a:lnSpc>
              <a:spcBef>
                <a:spcPts val="600"/>
              </a:spcBef>
              <a:buNone/>
            </a:pPr>
            <a:r>
              <a:rPr lang="fr-FR" sz="7600" b="1" dirty="0" smtClean="0">
                <a:solidFill>
                  <a:srgbClr val="FFFF00"/>
                </a:solidFill>
              </a:rPr>
              <a:t>L’atelier </a:t>
            </a:r>
            <a:r>
              <a:rPr lang="fr-FR" sz="7600" b="1" dirty="0">
                <a:solidFill>
                  <a:srgbClr val="FFFF00"/>
                </a:solidFill>
              </a:rPr>
              <a:t>au moyen de l’outil DISC pour connaître son style comportemental et celui des </a:t>
            </a:r>
            <a:r>
              <a:rPr lang="fr-FR" sz="7600" b="1" dirty="0" smtClean="0">
                <a:solidFill>
                  <a:srgbClr val="FFFF00"/>
                </a:solidFill>
              </a:rPr>
              <a:t>autres</a:t>
            </a:r>
            <a:r>
              <a:rPr lang="fr-FR" sz="7600" b="1" dirty="0">
                <a:solidFill>
                  <a:srgbClr val="FFFF00"/>
                </a:solidFill>
              </a:rPr>
              <a:t>,</a:t>
            </a:r>
            <a:endParaRPr lang="fr-FR" sz="7600" b="1" dirty="0" smtClean="0">
              <a:solidFill>
                <a:srgbClr val="FFFF00"/>
              </a:solidFill>
            </a:endParaRPr>
          </a:p>
          <a:p>
            <a:pPr marL="0" indent="0" algn="ctr">
              <a:lnSpc>
                <a:spcPct val="120000"/>
              </a:lnSpc>
              <a:spcBef>
                <a:spcPts val="0"/>
              </a:spcBef>
              <a:buNone/>
            </a:pPr>
            <a:r>
              <a:rPr lang="fr-FR" sz="8000" b="1" dirty="0">
                <a:solidFill>
                  <a:srgbClr val="FFFF00"/>
                </a:solidFill>
              </a:rPr>
              <a:t>atelier ponctué d’un QUIZZ, cas pratiques et jeux de rôles</a:t>
            </a:r>
            <a:endParaRPr lang="fr-FR" sz="9600" dirty="0"/>
          </a:p>
          <a:p>
            <a:pPr marL="0" indent="0" algn="ctr">
              <a:buNone/>
            </a:pPr>
            <a:endParaRPr lang="fr-FR" sz="7600" b="1" dirty="0">
              <a:solidFill>
                <a:srgbClr val="FFFF00"/>
              </a:solidFill>
            </a:endParaRPr>
          </a:p>
          <a:p>
            <a:pPr marL="0" indent="0" algn="just">
              <a:lnSpc>
                <a:spcPct val="120000"/>
              </a:lnSpc>
              <a:spcBef>
                <a:spcPts val="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38526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2132856"/>
            <a:ext cx="7704856" cy="72008"/>
          </a:xfrm>
        </p:spPr>
        <p:txBody>
          <a:bodyPr>
            <a:noAutofit/>
          </a:bodyPr>
          <a:lstStyle/>
          <a:p>
            <a:r>
              <a:rPr lang="fr-FR" sz="2800" b="1" dirty="0"/>
              <a:t>Intervenante : Nadia MALOISEL</a:t>
            </a:r>
            <a:r>
              <a:rPr lang="fr-FR" sz="2800" dirty="0"/>
              <a:t/>
            </a:r>
            <a:br>
              <a:rPr lang="fr-FR" sz="2800" dirty="0"/>
            </a:br>
            <a:r>
              <a:rPr lang="fr-FR" sz="2800" b="1" dirty="0" smtClean="0"/>
              <a:t>Formatrice – Consultante - </a:t>
            </a:r>
            <a:r>
              <a:rPr lang="fr-FR" sz="2800" b="1" dirty="0"/>
              <a:t>Coach</a:t>
            </a:r>
            <a:br>
              <a:rPr lang="fr-FR" sz="2800" b="1" dirty="0"/>
            </a:br>
            <a:r>
              <a:rPr lang="fr-FR" sz="2500" b="1" dirty="0"/>
              <a:t>Certifiée : DISC </a:t>
            </a:r>
            <a:r>
              <a:rPr lang="fr-FR" sz="2500" b="1" dirty="0" smtClean="0"/>
              <a:t>– WPMOT </a:t>
            </a:r>
            <a:r>
              <a:rPr lang="fr-FR" sz="2500" b="1" dirty="0"/>
              <a:t>– EQ – STRESS </a:t>
            </a:r>
            <a:r>
              <a:rPr lang="fr-FR" sz="2500" b="1" dirty="0" smtClean="0"/>
              <a:t>– 360</a:t>
            </a:r>
            <a:r>
              <a:rPr lang="fr-FR" sz="2500" b="1" dirty="0"/>
              <a:t>°</a:t>
            </a:r>
            <a:r>
              <a:rPr lang="fr-FR" sz="2500" dirty="0"/>
              <a:t/>
            </a:r>
            <a:br>
              <a:rPr lang="fr-FR" sz="2500" dirty="0"/>
            </a:br>
            <a:r>
              <a:rPr lang="fr-FR" sz="2800" dirty="0"/>
              <a:t/>
            </a:r>
            <a:br>
              <a:rPr lang="fr-FR" sz="2800" dirty="0"/>
            </a:br>
            <a:endParaRPr lang="fr-FR" sz="2800" dirty="0"/>
          </a:p>
        </p:txBody>
      </p:sp>
      <p:sp>
        <p:nvSpPr>
          <p:cNvPr id="19" name="Espace réservé du texte 14"/>
          <p:cNvSpPr>
            <a:spLocks noGrp="1"/>
          </p:cNvSpPr>
          <p:nvPr>
            <p:ph type="body" idx="1"/>
          </p:nvPr>
        </p:nvSpPr>
        <p:spPr>
          <a:xfrm>
            <a:off x="261195" y="1505884"/>
            <a:ext cx="11665864" cy="1236310"/>
          </a:xfrm>
          <a:ln>
            <a:solidFill>
              <a:srgbClr val="FFFF00"/>
            </a:solidFill>
          </a:ln>
        </p:spPr>
        <p:txBody>
          <a:bodyPr/>
          <a:lstStyle/>
          <a:p>
            <a:r>
              <a:rPr lang="fr-FR" b="1" dirty="0" smtClean="0">
                <a:solidFill>
                  <a:srgbClr val="FFFF00"/>
                </a:solidFill>
              </a:rPr>
              <a:t>Atelier </a:t>
            </a:r>
            <a:r>
              <a:rPr lang="fr-FR" b="1" dirty="0">
                <a:solidFill>
                  <a:srgbClr val="FFFF00"/>
                </a:solidFill>
              </a:rPr>
              <a:t>Gc</a:t>
            </a:r>
            <a:r>
              <a:rPr lang="fr-FR" b="1" cap="none" dirty="0">
                <a:solidFill>
                  <a:srgbClr val="FFFF00"/>
                </a:solidFill>
              </a:rPr>
              <a:t>iale </a:t>
            </a:r>
            <a:r>
              <a:rPr lang="fr-FR" b="1" cap="none" dirty="0" smtClean="0">
                <a:solidFill>
                  <a:srgbClr val="FFFF00"/>
                </a:solidFill>
              </a:rPr>
              <a:t>2</a:t>
            </a:r>
            <a:r>
              <a:rPr lang="fr-FR" b="1" dirty="0" smtClean="0">
                <a:solidFill>
                  <a:srgbClr val="FFFF00"/>
                </a:solidFill>
              </a:rPr>
              <a:t>: </a:t>
            </a:r>
            <a:endParaRPr lang="fr-FR" b="1" dirty="0">
              <a:solidFill>
                <a:srgbClr val="FFFF00"/>
              </a:solidFill>
            </a:endParaRPr>
          </a:p>
          <a:p>
            <a:r>
              <a:rPr lang="fr-FR" b="1" dirty="0" smtClean="0">
                <a:solidFill>
                  <a:schemeClr val="tx1"/>
                </a:solidFill>
              </a:rPr>
              <a:t>Les approfondissements</a:t>
            </a:r>
            <a:r>
              <a:rPr lang="fr-FR" sz="1900" b="1" cap="none" dirty="0" smtClean="0">
                <a:solidFill>
                  <a:schemeClr val="tx1"/>
                </a:solidFill>
              </a:rPr>
              <a:t>: APPRENDRE A SE CONNAITRE POUR MIEUX COMMUNIQUER ET TRAVAILLER ENSEMBLE</a:t>
            </a: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https://www.billetweb.fr/gciale-2-les-approf-apprendre-a-se-connaitre-pour-mieux-communiquer-travailler-ensemble#.XkGOsjPO1jg.gmail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100" b="1" dirty="0">
                <a:solidFill>
                  <a:srgbClr val="FFFF00"/>
                </a:solidFill>
              </a:rPr>
              <a:t>L'étude du </a:t>
            </a:r>
            <a:r>
              <a:rPr lang="fr-FR" sz="2100" b="1" dirty="0" smtClean="0">
                <a:solidFill>
                  <a:srgbClr val="FFFF00"/>
                </a:solidFill>
              </a:rPr>
              <a:t>profil DISC </a:t>
            </a:r>
            <a:r>
              <a:rPr lang="fr-FR" sz="2100" b="1" dirty="0">
                <a:solidFill>
                  <a:srgbClr val="FFFF00"/>
                </a:solidFill>
              </a:rPr>
              <a:t>permet d'obtenir les clés pour apprendre à connaitre son propre style de comportements et ceux des autres et ainsi améliorer sa communication : </a:t>
            </a:r>
          </a:p>
          <a:p>
            <a:pPr algn="just">
              <a:lnSpc>
                <a:spcPct val="100000"/>
              </a:lnSpc>
              <a:spcBef>
                <a:spcPts val="0"/>
              </a:spcBef>
              <a:buClr>
                <a:srgbClr val="FFFF00"/>
              </a:buClr>
              <a:buFont typeface="Wingdings" panose="05000000000000000000" pitchFamily="2" charset="2"/>
              <a:buChar char="ü"/>
            </a:pPr>
            <a:r>
              <a:rPr lang="fr-FR" sz="2000" b="1" dirty="0"/>
              <a:t>Comprendre et identifier </a:t>
            </a:r>
            <a:r>
              <a:rPr lang="fr-FR" sz="2000" dirty="0"/>
              <a:t>les 4 styles de comportements </a:t>
            </a:r>
            <a:endParaRPr lang="fr-FR" sz="2000" dirty="0" smtClean="0"/>
          </a:p>
          <a:p>
            <a:pPr algn="just">
              <a:lnSpc>
                <a:spcPct val="100000"/>
              </a:lnSpc>
              <a:spcBef>
                <a:spcPts val="0"/>
              </a:spcBef>
              <a:buClr>
                <a:srgbClr val="FFFF00"/>
              </a:buClr>
              <a:buFont typeface="Wingdings" panose="05000000000000000000" pitchFamily="2" charset="2"/>
              <a:buChar char="ü"/>
            </a:pPr>
            <a:r>
              <a:rPr lang="fr-FR" sz="2000" b="1" dirty="0" smtClean="0"/>
              <a:t>Analyser</a:t>
            </a:r>
            <a:r>
              <a:rPr lang="fr-FR" sz="2000" dirty="0" smtClean="0"/>
              <a:t> votre </a:t>
            </a:r>
            <a:r>
              <a:rPr lang="fr-FR" sz="2000" dirty="0"/>
              <a:t>propre style comportemental: développer la connaissance de </a:t>
            </a:r>
            <a:r>
              <a:rPr lang="fr-FR" sz="2000" dirty="0" smtClean="0"/>
              <a:t>soi</a:t>
            </a:r>
          </a:p>
          <a:p>
            <a:pPr algn="just">
              <a:lnSpc>
                <a:spcPct val="100000"/>
              </a:lnSpc>
              <a:spcBef>
                <a:spcPts val="0"/>
              </a:spcBef>
              <a:buClr>
                <a:srgbClr val="FFFF00"/>
              </a:buClr>
              <a:buFont typeface="Wingdings" panose="05000000000000000000" pitchFamily="2" charset="2"/>
              <a:buChar char="ü"/>
            </a:pPr>
            <a:r>
              <a:rPr lang="fr-FR" sz="2000" b="1" dirty="0" smtClean="0"/>
              <a:t>Communiquer </a:t>
            </a:r>
            <a:r>
              <a:rPr lang="fr-FR" sz="2000" b="1" dirty="0"/>
              <a:t>et interagir </a:t>
            </a:r>
            <a:r>
              <a:rPr lang="fr-FR" sz="2000" dirty="0"/>
              <a:t>efficacement avec une personne ayant un style comportemental différent du vôtre (exercices pratiques) et ainsi mieux travailler ensemble </a:t>
            </a:r>
            <a:endParaRPr lang="fr-FR" sz="2000" dirty="0" smtClean="0"/>
          </a:p>
          <a:p>
            <a:pPr algn="just">
              <a:lnSpc>
                <a:spcPct val="100000"/>
              </a:lnSpc>
              <a:spcBef>
                <a:spcPts val="0"/>
              </a:spcBef>
              <a:buClr>
                <a:srgbClr val="FFFF00"/>
              </a:buClr>
              <a:buFont typeface="Wingdings" panose="05000000000000000000" pitchFamily="2" charset="2"/>
              <a:buChar char="ü"/>
            </a:pPr>
            <a:r>
              <a:rPr lang="fr-FR" sz="2000" b="1" dirty="0" smtClean="0"/>
              <a:t>Adapter </a:t>
            </a:r>
            <a:r>
              <a:rPr lang="fr-FR" sz="2000" dirty="0"/>
              <a:t>votre discours en fonction de vos collaborateurs et développer votre </a:t>
            </a:r>
            <a:r>
              <a:rPr lang="fr-FR" sz="2000" dirty="0" smtClean="0"/>
              <a:t>leadership</a:t>
            </a:r>
          </a:p>
          <a:p>
            <a:pPr marL="0" indent="0" algn="ctr">
              <a:lnSpc>
                <a:spcPct val="120000"/>
              </a:lnSpc>
              <a:spcBef>
                <a:spcPts val="600"/>
              </a:spcBef>
              <a:buNone/>
            </a:pPr>
            <a:r>
              <a:rPr lang="fr-FR" sz="2000" b="1" dirty="0">
                <a:solidFill>
                  <a:srgbClr val="FFFF00"/>
                </a:solidFill>
              </a:rPr>
              <a:t>L’atelier au moyen de l’outil DISC pour connaître son style comportemental et celui des autres,</a:t>
            </a:r>
          </a:p>
          <a:p>
            <a:pPr marL="0" indent="0" algn="ctr">
              <a:lnSpc>
                <a:spcPct val="120000"/>
              </a:lnSpc>
              <a:spcBef>
                <a:spcPts val="0"/>
              </a:spcBef>
              <a:buNone/>
            </a:pPr>
            <a:r>
              <a:rPr lang="fr-FR" sz="2000" b="1" dirty="0">
                <a:solidFill>
                  <a:srgbClr val="FFFF00"/>
                </a:solidFill>
              </a:rPr>
              <a:t>atelier ponctué d’un QUIZZ, cas pratiques et jeux de rôles</a:t>
            </a:r>
            <a:endParaRPr lang="fr-FR" sz="2800" dirty="0"/>
          </a:p>
          <a:p>
            <a:pPr marL="0" indent="0" algn="ctr">
              <a:buNone/>
            </a:pPr>
            <a:endParaRPr lang="fr-FR" sz="2000" b="1" dirty="0">
              <a:solidFill>
                <a:srgbClr val="FFFF00"/>
              </a:solidFill>
            </a:endParaRPr>
          </a:p>
          <a:p>
            <a:pPr algn="just">
              <a:lnSpc>
                <a:spcPct val="100000"/>
              </a:lnSpc>
              <a:spcBef>
                <a:spcPts val="0"/>
              </a:spcBef>
              <a:buClr>
                <a:srgbClr val="FFFF00"/>
              </a:buClr>
              <a:buFont typeface="Wingdings" panose="05000000000000000000" pitchFamily="2" charset="2"/>
              <a:buChar char="ü"/>
            </a:pPr>
            <a:endParaRPr lang="fr-FR" sz="2000" dirty="0" smtClean="0"/>
          </a:p>
          <a:p>
            <a:pPr algn="just">
              <a:lnSpc>
                <a:spcPct val="100000"/>
              </a:lnSpc>
              <a:spcBef>
                <a:spcPts val="0"/>
              </a:spcBef>
              <a:buClr>
                <a:srgbClr val="FFFF00"/>
              </a:buClr>
              <a:buFont typeface="Wingdings" panose="05000000000000000000" pitchFamily="2" charset="2"/>
              <a:buChar char="ü"/>
            </a:pPr>
            <a:endParaRPr lang="fr-FR" sz="2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95" y="199071"/>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296" y="262187"/>
            <a:ext cx="2930518" cy="1128092"/>
          </a:xfrm>
          <a:prstGeom prst="rect">
            <a:avLst/>
          </a:prstGeom>
        </p:spPr>
      </p:pic>
    </p:spTree>
    <p:extLst>
      <p:ext uri="{BB962C8B-B14F-4D97-AF65-F5344CB8AC3E}">
        <p14:creationId xmlns:p14="http://schemas.microsoft.com/office/powerpoint/2010/main" val="36079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490849" y="188640"/>
            <a:ext cx="9144001" cy="663353"/>
          </a:xfrm>
        </p:spPr>
        <p:txBody>
          <a:bodyPr rtlCol="0"/>
          <a:lstStyle/>
          <a:p>
            <a:pPr rtl="0"/>
            <a:r>
              <a:rPr lang="fr-FR" dirty="0" smtClean="0">
                <a:solidFill>
                  <a:srgbClr val="FFFF00"/>
                </a:solidFill>
              </a:rPr>
              <a:t>TARIF</a:t>
            </a:r>
            <a:r>
              <a:rPr lang="fr-FR" dirty="0" smtClean="0"/>
              <a:t>	</a:t>
            </a:r>
            <a:endParaRPr lang="fr-FR" dirty="0"/>
          </a:p>
        </p:txBody>
      </p:sp>
      <p:sp>
        <p:nvSpPr>
          <p:cNvPr id="2" name="Espace réservé du contenu 1"/>
          <p:cNvSpPr>
            <a:spLocks noGrp="1"/>
          </p:cNvSpPr>
          <p:nvPr>
            <p:ph idx="1"/>
          </p:nvPr>
        </p:nvSpPr>
        <p:spPr>
          <a:xfrm>
            <a:off x="1518042" y="764704"/>
            <a:ext cx="9682050" cy="5904656"/>
          </a:xfrm>
        </p:spPr>
        <p:txBody>
          <a:bodyPr>
            <a:normAutofit fontScale="92500" lnSpcReduction="20000"/>
          </a:bodyPr>
          <a:lstStyle/>
          <a:p>
            <a:pPr marL="0" indent="0" algn="just">
              <a:buNone/>
            </a:pPr>
            <a:r>
              <a:rPr lang="fr-FR" sz="2800" dirty="0" smtClean="0">
                <a:latin typeface="Calibri" panose="020F0502020204030204" pitchFamily="34" charset="0"/>
                <a:cs typeface="Calibri" panose="020F0502020204030204" pitchFamily="34" charset="0"/>
              </a:rPr>
              <a:t>Tous nos ateliers sont à prix unique, atelier de 10 personnes avec un minimum de 6.</a:t>
            </a:r>
          </a:p>
          <a:p>
            <a:pPr marL="0" indent="0" algn="just">
              <a:buNone/>
            </a:pPr>
            <a:r>
              <a:rPr lang="fr-FR" sz="28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Atelier de 4 h ………………………………… 280 € HT* soit 336 € TTC</a:t>
            </a:r>
          </a:p>
          <a:p>
            <a:pPr marL="0" indent="0">
              <a:buNone/>
            </a:pPr>
            <a:r>
              <a:rPr lang="fr-FR" sz="2800" dirty="0">
                <a:solidFill>
                  <a:srgbClr val="FFFF00"/>
                </a:solidFill>
                <a:latin typeface="Calibri" panose="020F0502020204030204" pitchFamily="34" charset="0"/>
                <a:ea typeface="Tahoma" panose="020B0604030504040204" pitchFamily="34" charset="0"/>
                <a:cs typeface="Calibri" panose="020F0502020204030204" pitchFamily="34" charset="0"/>
              </a:rPr>
              <a:t>Atelier de 7 h </a:t>
            </a:r>
            <a:r>
              <a:rPr lang="fr-FR" sz="28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 450 </a:t>
            </a:r>
            <a:r>
              <a:rPr lang="fr-FR" sz="2800" dirty="0">
                <a:solidFill>
                  <a:srgbClr val="FFFF00"/>
                </a:solidFill>
                <a:latin typeface="Calibri" panose="020F0502020204030204" pitchFamily="34" charset="0"/>
                <a:ea typeface="Tahoma" panose="020B0604030504040204" pitchFamily="34" charset="0"/>
                <a:cs typeface="Calibri" panose="020F0502020204030204" pitchFamily="34" charset="0"/>
              </a:rPr>
              <a:t>€ </a:t>
            </a:r>
            <a:r>
              <a:rPr lang="fr-FR" sz="28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HT* soit  540 € TTC</a:t>
            </a:r>
          </a:p>
          <a:p>
            <a:pPr marL="0" indent="0">
              <a:lnSpc>
                <a:spcPct val="100000"/>
              </a:lnSpc>
              <a:spcBef>
                <a:spcPts val="0"/>
              </a:spcBef>
              <a:buNone/>
            </a:pPr>
            <a:r>
              <a:rPr lang="fr-FR" sz="28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  </a:t>
            </a:r>
            <a:r>
              <a:rPr lang="fr-FR" sz="1200" dirty="0" smtClean="0">
                <a:solidFill>
                  <a:srgbClr val="FFFF00"/>
                </a:solidFill>
                <a:latin typeface="Calibri" panose="020F0502020204030204" pitchFamily="34" charset="0"/>
                <a:ea typeface="Tahoma" panose="020B0604030504040204" pitchFamily="34" charset="0"/>
                <a:cs typeface="Calibri" panose="020F0502020204030204" pitchFamily="34" charset="0"/>
              </a:rPr>
              <a:t>*</a:t>
            </a:r>
            <a:r>
              <a:rPr lang="fr-FR" sz="1200" i="1" dirty="0" smtClean="0">
                <a:solidFill>
                  <a:srgbClr val="FFFF00"/>
                </a:solidFill>
                <a:latin typeface="Calibri" panose="020F0502020204030204" pitchFamily="34" charset="0"/>
                <a:ea typeface="Tahoma" panose="020B0604030504040204" pitchFamily="34" charset="0"/>
                <a:cs typeface="Calibri" panose="020F0502020204030204" pitchFamily="34" charset="0"/>
              </a:rPr>
              <a:t>TVA en sus 20%</a:t>
            </a:r>
          </a:p>
          <a:p>
            <a:pPr marL="0" indent="0">
              <a:lnSpc>
                <a:spcPct val="100000"/>
              </a:lnSpc>
              <a:spcBef>
                <a:spcPts val="0"/>
              </a:spcBef>
              <a:buNone/>
            </a:pPr>
            <a:r>
              <a:rPr lang="fr-FR" sz="1400" b="1" i="1" dirty="0" smtClean="0">
                <a:solidFill>
                  <a:srgbClr val="FFFF00"/>
                </a:solidFill>
                <a:latin typeface="Calibri" panose="020F0502020204030204" pitchFamily="34" charset="0"/>
                <a:ea typeface="Tahoma" panose="020B0604030504040204" pitchFamily="34" charset="0"/>
                <a:cs typeface="Calibri" panose="020F0502020204030204" pitchFamily="34" charset="0"/>
              </a:rPr>
              <a:t>Les personnes suivants les ateliers  se verront remettre une attestation de suivi</a:t>
            </a:r>
          </a:p>
          <a:p>
            <a:pPr marL="0" indent="0">
              <a:lnSpc>
                <a:spcPct val="100000"/>
              </a:lnSpc>
              <a:spcBef>
                <a:spcPts val="0"/>
              </a:spcBef>
              <a:buNone/>
            </a:pPr>
            <a:endParaRPr lang="fr-FR" sz="1400" i="1" dirty="0" smtClean="0">
              <a:solidFill>
                <a:srgbClr val="FFFF00"/>
              </a:solidFill>
              <a:latin typeface="Calibri" panose="020F0502020204030204" pitchFamily="34" charset="0"/>
              <a:ea typeface="Tahoma" panose="020B0604030504040204" pitchFamily="34" charset="0"/>
              <a:cs typeface="Calibri" panose="020F0502020204030204" pitchFamily="34" charset="0"/>
            </a:endParaRPr>
          </a:p>
          <a:p>
            <a:pPr marL="0" indent="0">
              <a:lnSpc>
                <a:spcPct val="100000"/>
              </a:lnSpc>
              <a:spcBef>
                <a:spcPts val="0"/>
              </a:spcBef>
              <a:buNone/>
            </a:pPr>
            <a:r>
              <a:rPr lang="fr-FR" sz="1500" b="1" i="1" dirty="0" smtClean="0">
                <a:solidFill>
                  <a:srgbClr val="FFFF00"/>
                </a:solidFill>
                <a:latin typeface="Calibri" panose="020F0502020204030204" pitchFamily="34" charset="0"/>
                <a:ea typeface="Tahoma" panose="020B0604030504040204" pitchFamily="34" charset="0"/>
                <a:cs typeface="Calibri" panose="020F0502020204030204" pitchFamily="34" charset="0"/>
              </a:rPr>
              <a:t>Nous avons fait le choix de  faire des ateliers et non des formations pour plusieurs raisons</a:t>
            </a:r>
          </a:p>
          <a:p>
            <a:pPr>
              <a:lnSpc>
                <a:spcPct val="100000"/>
              </a:lnSpc>
              <a:spcBef>
                <a:spcPts val="0"/>
              </a:spcBef>
              <a:buClr>
                <a:srgbClr val="FFFF00"/>
              </a:buClr>
              <a:buFont typeface="Wingdings" panose="05000000000000000000" pitchFamily="2" charset="2"/>
              <a:buChar char="ü"/>
            </a:pPr>
            <a:r>
              <a:rPr lang="fr-FR" sz="1500" i="1" dirty="0" smtClean="0">
                <a:latin typeface="Calibri" panose="020F0502020204030204" pitchFamily="34" charset="0"/>
                <a:ea typeface="Tahoma" panose="020B0604030504040204" pitchFamily="34" charset="0"/>
                <a:cs typeface="Calibri" panose="020F0502020204030204" pitchFamily="34" charset="0"/>
              </a:rPr>
              <a:t>Vous proposer un tarif intéressant</a:t>
            </a:r>
          </a:p>
          <a:p>
            <a:pPr>
              <a:lnSpc>
                <a:spcPct val="100000"/>
              </a:lnSpc>
              <a:spcBef>
                <a:spcPts val="0"/>
              </a:spcBef>
              <a:buClr>
                <a:srgbClr val="FFFF00"/>
              </a:buClr>
              <a:buFont typeface="Wingdings" panose="05000000000000000000" pitchFamily="2" charset="2"/>
              <a:buChar char="ü"/>
            </a:pPr>
            <a:r>
              <a:rPr lang="fr-FR" sz="1500" i="1" dirty="0" smtClean="0">
                <a:latin typeface="Calibri" panose="020F0502020204030204" pitchFamily="34" charset="0"/>
                <a:ea typeface="Tahoma" panose="020B0604030504040204" pitchFamily="34" charset="0"/>
                <a:cs typeface="Calibri" panose="020F0502020204030204" pitchFamily="34" charset="0"/>
              </a:rPr>
              <a:t>Vous éviter un refus de prise en charge totale ou partielle</a:t>
            </a:r>
          </a:p>
          <a:p>
            <a:pPr>
              <a:lnSpc>
                <a:spcPct val="100000"/>
              </a:lnSpc>
              <a:spcBef>
                <a:spcPts val="0"/>
              </a:spcBef>
              <a:buClr>
                <a:srgbClr val="FFFF00"/>
              </a:buClr>
              <a:buFont typeface="Wingdings" panose="05000000000000000000" pitchFamily="2" charset="2"/>
              <a:buChar char="ü"/>
            </a:pPr>
            <a:r>
              <a:rPr lang="fr-FR" sz="1500" i="1" dirty="0" smtClean="0">
                <a:latin typeface="Calibri" panose="020F0502020204030204" pitchFamily="34" charset="0"/>
                <a:ea typeface="Tahoma" panose="020B0604030504040204" pitchFamily="34" charset="0"/>
                <a:cs typeface="Calibri" panose="020F0502020204030204" pitchFamily="34" charset="0"/>
              </a:rPr>
              <a:t>Vous éviter un long parcours pour un remboursement que vous n’obtiendrez peut être pas </a:t>
            </a:r>
          </a:p>
          <a:p>
            <a:pPr marL="0" indent="0">
              <a:lnSpc>
                <a:spcPct val="100000"/>
              </a:lnSpc>
              <a:spcBef>
                <a:spcPts val="0"/>
              </a:spcBef>
              <a:buClr>
                <a:srgbClr val="FFFF00"/>
              </a:buClr>
              <a:buNone/>
            </a:pPr>
            <a:endParaRPr lang="fr-FR" sz="1500" i="1" dirty="0">
              <a:latin typeface="Calibri" panose="020F0502020204030204" pitchFamily="34" charset="0"/>
              <a:ea typeface="Tahoma" panose="020B0604030504040204" pitchFamily="34" charset="0"/>
              <a:cs typeface="Calibri" panose="020F0502020204030204" pitchFamily="34" charset="0"/>
            </a:endParaRPr>
          </a:p>
          <a:p>
            <a:pPr marL="0" indent="0">
              <a:lnSpc>
                <a:spcPct val="100000"/>
              </a:lnSpc>
              <a:spcBef>
                <a:spcPts val="0"/>
              </a:spcBef>
              <a:buClr>
                <a:srgbClr val="FFFF00"/>
              </a:buClr>
              <a:buNone/>
            </a:pPr>
            <a:r>
              <a:rPr lang="fr-FR" sz="1500" i="1" dirty="0" smtClean="0">
                <a:latin typeface="Calibri" panose="020F0502020204030204" pitchFamily="34" charset="0"/>
                <a:ea typeface="Tahoma" panose="020B0604030504040204" pitchFamily="34" charset="0"/>
                <a:cs typeface="Calibri" panose="020F0502020204030204" pitchFamily="34" charset="0"/>
              </a:rPr>
              <a:t>Vous souhaitez faire un dossier de prise en charge </a:t>
            </a:r>
            <a:r>
              <a:rPr lang="fr-FR" sz="1500" i="1" dirty="0">
                <a:latin typeface="Calibri" panose="020F0502020204030204" pitchFamily="34" charset="0"/>
                <a:ea typeface="Tahoma" panose="020B0604030504040204" pitchFamily="34" charset="0"/>
                <a:cs typeface="Calibri" panose="020F0502020204030204" pitchFamily="34" charset="0"/>
              </a:rPr>
              <a:t>? </a:t>
            </a:r>
            <a:r>
              <a:rPr lang="fr-FR" sz="1500" i="1" dirty="0" smtClean="0">
                <a:latin typeface="Calibri" panose="020F0502020204030204" pitchFamily="34" charset="0"/>
                <a:ea typeface="Tahoma" panose="020B0604030504040204" pitchFamily="34" charset="0"/>
                <a:cs typeface="Calibri" panose="020F0502020204030204" pitchFamily="34" charset="0"/>
              </a:rPr>
              <a:t>Consultez-nous  afin d’établir un devis car les tarifs proposés ne sont pas applicables au dossier de formation</a:t>
            </a:r>
          </a:p>
          <a:p>
            <a:pPr marL="0" indent="0">
              <a:lnSpc>
                <a:spcPct val="100000"/>
              </a:lnSpc>
              <a:spcBef>
                <a:spcPts val="0"/>
              </a:spcBef>
              <a:buClr>
                <a:srgbClr val="FFFF00"/>
              </a:buClr>
              <a:buNone/>
            </a:pPr>
            <a:endParaRPr lang="fr-FR" sz="1300" i="1" dirty="0">
              <a:latin typeface="Calibri" panose="020F0502020204030204" pitchFamily="34" charset="0"/>
              <a:ea typeface="Tahoma" panose="020B0604030504040204" pitchFamily="34" charset="0"/>
              <a:cs typeface="Calibri" panose="020F0502020204030204" pitchFamily="34" charset="0"/>
            </a:endParaRPr>
          </a:p>
          <a:p>
            <a:pPr marL="0" indent="0">
              <a:lnSpc>
                <a:spcPct val="100000"/>
              </a:lnSpc>
              <a:spcBef>
                <a:spcPts val="0"/>
              </a:spcBef>
              <a:buClr>
                <a:srgbClr val="FFFF00"/>
              </a:buClr>
              <a:buNone/>
            </a:pPr>
            <a:r>
              <a:rPr lang="fr-FR" sz="1500" b="1" i="1" dirty="0" smtClean="0">
                <a:solidFill>
                  <a:srgbClr val="FFFF00"/>
                </a:solidFill>
                <a:latin typeface="Calibri" panose="020F0502020204030204" pitchFamily="34" charset="0"/>
                <a:ea typeface="Tahoma" panose="020B0604030504040204" pitchFamily="34" charset="0"/>
                <a:cs typeface="Calibri" panose="020F0502020204030204" pitchFamily="34" charset="0"/>
              </a:rPr>
              <a:t>Les ++ </a:t>
            </a:r>
          </a:p>
          <a:p>
            <a:pPr marL="0" indent="0">
              <a:lnSpc>
                <a:spcPct val="100000"/>
              </a:lnSpc>
              <a:spcBef>
                <a:spcPts val="0"/>
              </a:spcBef>
              <a:buClr>
                <a:srgbClr val="FFFF00"/>
              </a:buClr>
              <a:buNone/>
            </a:pPr>
            <a:r>
              <a:rPr lang="fr-FR" sz="1500" i="1" dirty="0" smtClean="0">
                <a:latin typeface="Calibri" panose="020F0502020204030204" pitchFamily="34" charset="0"/>
                <a:ea typeface="Tahoma" panose="020B0604030504040204" pitchFamily="34" charset="0"/>
                <a:cs typeface="Calibri" panose="020F0502020204030204" pitchFamily="34" charset="0"/>
              </a:rPr>
              <a:t>Inscrivez de 3 à 5  personnes (de la même structure) et bénéficiez d’une réduction de 10  % -  de 6 à 10 personnes et bénéficiez d’une réduction de 15 %</a:t>
            </a:r>
          </a:p>
          <a:p>
            <a:pPr marL="0" indent="0">
              <a:lnSpc>
                <a:spcPct val="100000"/>
              </a:lnSpc>
              <a:spcBef>
                <a:spcPts val="0"/>
              </a:spcBef>
              <a:buClr>
                <a:srgbClr val="FFFF00"/>
              </a:buClr>
              <a:buNone/>
            </a:pPr>
            <a:r>
              <a:rPr lang="fr-FR" sz="1500" i="1" dirty="0" smtClean="0">
                <a:latin typeface="Calibri" panose="020F0502020204030204" pitchFamily="34" charset="0"/>
                <a:ea typeface="Tahoma" panose="020B0604030504040204" pitchFamily="34" charset="0"/>
                <a:cs typeface="Calibri" panose="020F0502020204030204" pitchFamily="34" charset="0"/>
              </a:rPr>
              <a:t>Participez à 3 ateliers ou plus et bénéficiez d’une réduction de 8 % </a:t>
            </a:r>
          </a:p>
          <a:p>
            <a:pPr marL="0" indent="0">
              <a:lnSpc>
                <a:spcPct val="100000"/>
              </a:lnSpc>
              <a:spcBef>
                <a:spcPts val="0"/>
              </a:spcBef>
              <a:buClr>
                <a:srgbClr val="FFFF00"/>
              </a:buClr>
              <a:buNone/>
            </a:pPr>
            <a:r>
              <a:rPr lang="fr-FR" sz="1500" i="1" dirty="0" smtClean="0">
                <a:latin typeface="Calibri" panose="020F0502020204030204" pitchFamily="34" charset="0"/>
                <a:ea typeface="Tahoma" panose="020B0604030504040204" pitchFamily="34" charset="0"/>
                <a:cs typeface="Calibri" panose="020F0502020204030204" pitchFamily="34" charset="0"/>
              </a:rPr>
              <a:t>Parrainez 1 ou plusieurs participants et bénéficiez d’une cagnotte déductible (5% du montant de l’atelier réservé par vos filleuls)  sur vos ateliers  - l’information devra nous être transmise par vous par mail avec le nombre et le  nom  des personnes parrainées, la cagnotte sera générée après l’atelier  et vous recevrez un mail vous informant du montant.</a:t>
            </a:r>
          </a:p>
          <a:p>
            <a:pPr marL="0" indent="0">
              <a:lnSpc>
                <a:spcPct val="100000"/>
              </a:lnSpc>
              <a:spcBef>
                <a:spcPts val="0"/>
              </a:spcBef>
              <a:buClr>
                <a:srgbClr val="FFFF00"/>
              </a:buClr>
              <a:buNone/>
            </a:pPr>
            <a:endParaRPr lang="fr-FR" sz="1500" i="1" dirty="0" smtClean="0">
              <a:latin typeface="Calibri" panose="020F0502020204030204" pitchFamily="34" charset="0"/>
              <a:ea typeface="Tahoma" panose="020B0604030504040204" pitchFamily="34" charset="0"/>
              <a:cs typeface="Calibri" panose="020F0502020204030204" pitchFamily="34" charset="0"/>
            </a:endParaRPr>
          </a:p>
          <a:p>
            <a:pPr marL="0" indent="0">
              <a:lnSpc>
                <a:spcPct val="100000"/>
              </a:lnSpc>
              <a:spcBef>
                <a:spcPts val="0"/>
              </a:spcBef>
              <a:buClr>
                <a:srgbClr val="FFFF00"/>
              </a:buClr>
              <a:buNone/>
            </a:pPr>
            <a:r>
              <a:rPr lang="fr-FR" sz="1500" b="1" i="1" u="sng" dirty="0" smtClean="0">
                <a:solidFill>
                  <a:srgbClr val="FFFF00"/>
                </a:solidFill>
                <a:latin typeface="Calibri" panose="020F0502020204030204" pitchFamily="34" charset="0"/>
                <a:ea typeface="Tahoma" panose="020B0604030504040204" pitchFamily="34" charset="0"/>
                <a:cs typeface="Calibri" panose="020F0502020204030204" pitchFamily="34" charset="0"/>
              </a:rPr>
              <a:t>Conditions spéciales </a:t>
            </a:r>
            <a:r>
              <a:rPr lang="fr-FR" sz="1500" b="1" i="1" dirty="0" smtClean="0">
                <a:latin typeface="Calibri" panose="020F0502020204030204" pitchFamily="34" charset="0"/>
                <a:ea typeface="Tahoma" panose="020B0604030504040204" pitchFamily="34" charset="0"/>
                <a:cs typeface="Calibri" panose="020F0502020204030204" pitchFamily="34" charset="0"/>
              </a:rPr>
              <a:t>:</a:t>
            </a:r>
            <a:endParaRPr lang="fr-FR" sz="1500" b="1" i="1" dirty="0">
              <a:latin typeface="Calibri" panose="020F0502020204030204" pitchFamily="34" charset="0"/>
              <a:ea typeface="Tahoma" panose="020B0604030504040204" pitchFamily="34" charset="0"/>
              <a:cs typeface="Calibri" panose="020F0502020204030204" pitchFamily="34" charset="0"/>
            </a:endParaRPr>
          </a:p>
          <a:p>
            <a:pPr marL="0" indent="0">
              <a:lnSpc>
                <a:spcPct val="100000"/>
              </a:lnSpc>
              <a:spcBef>
                <a:spcPts val="0"/>
              </a:spcBef>
              <a:buClr>
                <a:srgbClr val="FFFF00"/>
              </a:buClr>
              <a:buNone/>
            </a:pPr>
            <a:r>
              <a:rPr lang="fr-FR" sz="1500" i="1" dirty="0" smtClean="0">
                <a:solidFill>
                  <a:srgbClr val="FFFF00"/>
                </a:solidFill>
                <a:latin typeface="Calibri" panose="020F0502020204030204" pitchFamily="34" charset="0"/>
                <a:ea typeface="Tahoma" panose="020B0604030504040204" pitchFamily="34" charset="0"/>
                <a:cs typeface="Calibri" panose="020F0502020204030204" pitchFamily="34" charset="0"/>
              </a:rPr>
              <a:t>Si le nombre minimum de participants n’est pas atteint nous nous réservons le droit d ‘annuler ou de reporter sur une date ultérieure</a:t>
            </a:r>
          </a:p>
          <a:p>
            <a:pPr marL="0" indent="0">
              <a:lnSpc>
                <a:spcPct val="100000"/>
              </a:lnSpc>
              <a:spcBef>
                <a:spcPts val="0"/>
              </a:spcBef>
              <a:buClr>
                <a:srgbClr val="FFFF00"/>
              </a:buClr>
              <a:buNone/>
            </a:pPr>
            <a:r>
              <a:rPr lang="fr-FR" sz="1500" i="1" dirty="0" smtClean="0">
                <a:solidFill>
                  <a:srgbClr val="FFFF00"/>
                </a:solidFill>
                <a:latin typeface="Calibri" panose="020F0502020204030204" pitchFamily="34" charset="0"/>
                <a:ea typeface="Tahoma" panose="020B0604030504040204" pitchFamily="34" charset="0"/>
                <a:cs typeface="Calibri" panose="020F0502020204030204" pitchFamily="34" charset="0"/>
              </a:rPr>
              <a:t>Si un des animateurs était absent, nous nous réservons le droit de repousser l’atelier ou de faire remplacer l’animateur, par un animateur de notre choix.</a:t>
            </a:r>
          </a:p>
          <a:p>
            <a:pPr>
              <a:lnSpc>
                <a:spcPct val="100000"/>
              </a:lnSpc>
              <a:spcBef>
                <a:spcPts val="0"/>
              </a:spcBef>
              <a:buClr>
                <a:srgbClr val="FFFF00"/>
              </a:buClr>
              <a:buFont typeface="Wingdings" panose="05000000000000000000" pitchFamily="2" charset="2"/>
              <a:buChar char="ü"/>
            </a:pPr>
            <a:endParaRPr lang="fr-FR" sz="1200" b="1" i="1" dirty="0" smtClean="0">
              <a:latin typeface="Calibri" panose="020F0502020204030204" pitchFamily="34" charset="0"/>
              <a:ea typeface="Tahoma" panose="020B0604030504040204" pitchFamily="34" charset="0"/>
              <a:cs typeface="Calibri" panose="020F0502020204030204" pitchFamily="34" charset="0"/>
            </a:endParaRPr>
          </a:p>
          <a:p>
            <a:pPr>
              <a:lnSpc>
                <a:spcPct val="100000"/>
              </a:lnSpc>
              <a:spcBef>
                <a:spcPts val="0"/>
              </a:spcBef>
              <a:buFontTx/>
              <a:buChar char="-"/>
            </a:pPr>
            <a:endParaRPr lang="fr-FR" sz="1200" b="1" i="1" dirty="0" smtClean="0">
              <a:latin typeface="Calibri" panose="020F0502020204030204" pitchFamily="34" charset="0"/>
              <a:ea typeface="Tahoma" panose="020B0604030504040204" pitchFamily="34" charset="0"/>
              <a:cs typeface="Calibri" panose="020F0502020204030204" pitchFamily="34" charset="0"/>
            </a:endParaRPr>
          </a:p>
          <a:p>
            <a:pPr>
              <a:lnSpc>
                <a:spcPct val="100000"/>
              </a:lnSpc>
              <a:spcBef>
                <a:spcPts val="0"/>
              </a:spcBef>
              <a:buFontTx/>
              <a:buChar char="-"/>
            </a:pPr>
            <a:endParaRPr lang="fr-FR" sz="1200" i="1" dirty="0" smtClean="0">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10818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804762" y="1231688"/>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br>
              <a:rPr lang="fr-FR" sz="3100" b="1" dirty="0"/>
            </a:br>
            <a:r>
              <a:rPr lang="fr-FR" sz="2800" b="1" dirty="0"/>
              <a:t>Certifiée : DISC </a:t>
            </a:r>
            <a:r>
              <a:rPr lang="fr-FR" sz="2800" b="1" dirty="0" smtClean="0"/>
              <a:t>– WPMOT </a:t>
            </a:r>
            <a:r>
              <a:rPr lang="fr-FR" sz="2800" b="1" dirty="0"/>
              <a:t>– EQ – STRESS – 360°</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3</a:t>
            </a:r>
            <a:r>
              <a:rPr lang="fr-FR" b="1" dirty="0" smtClean="0">
                <a:solidFill>
                  <a:srgbClr val="FFFF00"/>
                </a:solidFill>
              </a:rPr>
              <a:t>: </a:t>
            </a:r>
          </a:p>
          <a:p>
            <a:r>
              <a:rPr lang="fr-FR" sz="1900" b="1" cap="none" dirty="0" smtClean="0">
                <a:solidFill>
                  <a:schemeClr val="tx1"/>
                </a:solidFill>
              </a:rPr>
              <a:t>LES BASIQUES : COMPRENDRE ET ÉVALUER SES SOURCES DE STRESS</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https://www.billetweb.fr/gciale-3-les-basiques-comprendre-et-evaluer-ses-sources-de-stress#.XkGScpULusM.gmail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Comprendre et évaluer le niveau et les sources de stress d’un individu :</a:t>
            </a:r>
            <a:endParaRPr lang="fr-FR" sz="8400" b="1" dirty="0">
              <a:solidFill>
                <a:srgbClr val="FFFF00"/>
              </a:solidFill>
            </a:endParaRPr>
          </a:p>
          <a:p>
            <a:pPr>
              <a:lnSpc>
                <a:spcPct val="120000"/>
              </a:lnSpc>
              <a:spcBef>
                <a:spcPts val="0"/>
              </a:spcBef>
              <a:buClr>
                <a:srgbClr val="FFFF00"/>
              </a:buClr>
              <a:buFont typeface="Wingdings" panose="05000000000000000000" pitchFamily="2" charset="2"/>
              <a:buChar char="Ø"/>
            </a:pPr>
            <a:r>
              <a:rPr lang="fr-FR" sz="8000" b="1" dirty="0" smtClean="0"/>
              <a:t>Identifier et comprendre </a:t>
            </a:r>
            <a:r>
              <a:rPr lang="fr-FR" sz="8000" dirty="0"/>
              <a:t>les sources de tension afin de proposer un plan d’action </a:t>
            </a:r>
            <a:r>
              <a:rPr lang="fr-FR" sz="8000" dirty="0" smtClean="0"/>
              <a:t>adapté </a:t>
            </a:r>
          </a:p>
          <a:p>
            <a:pPr>
              <a:lnSpc>
                <a:spcPct val="120000"/>
              </a:lnSpc>
              <a:spcBef>
                <a:spcPts val="0"/>
              </a:spcBef>
              <a:buClr>
                <a:srgbClr val="FFFF00"/>
              </a:buClr>
              <a:buFont typeface="Wingdings" panose="05000000000000000000" pitchFamily="2" charset="2"/>
              <a:buChar char="Ø"/>
            </a:pPr>
            <a:r>
              <a:rPr lang="fr-FR" sz="8000" b="1" dirty="0" smtClean="0"/>
              <a:t>Identifier </a:t>
            </a:r>
            <a:r>
              <a:rPr lang="fr-FR" sz="8000" b="1" dirty="0"/>
              <a:t>les caractéristiques principales du stress</a:t>
            </a:r>
            <a:r>
              <a:rPr lang="fr-FR" sz="8000" dirty="0"/>
              <a:t> </a:t>
            </a:r>
            <a:r>
              <a:rPr lang="fr-FR" sz="8000" dirty="0" smtClean="0"/>
              <a:t>:    Lié </a:t>
            </a:r>
            <a:r>
              <a:rPr lang="fr-FR" sz="8000" dirty="0"/>
              <a:t>à la demande – à la balance entre efforts et récompenses – au manque de contrôle – au changement d’organisation- au manager – au manque de soutien – à la sécurité de </a:t>
            </a:r>
            <a:r>
              <a:rPr lang="fr-FR" sz="8000" dirty="0" smtClean="0"/>
              <a:t>l’emploi  </a:t>
            </a:r>
          </a:p>
          <a:p>
            <a:pPr>
              <a:lnSpc>
                <a:spcPct val="120000"/>
              </a:lnSpc>
              <a:spcBef>
                <a:spcPts val="0"/>
              </a:spcBef>
              <a:buClr>
                <a:srgbClr val="FFFF00"/>
              </a:buClr>
              <a:buFont typeface="Wingdings" panose="05000000000000000000" pitchFamily="2" charset="2"/>
              <a:buChar char="Ø"/>
            </a:pPr>
            <a:r>
              <a:rPr lang="fr-FR" sz="8000" b="1" dirty="0" smtClean="0"/>
              <a:t>Information sur </a:t>
            </a:r>
            <a:r>
              <a:rPr lang="fr-FR" sz="8000" dirty="0" smtClean="0"/>
              <a:t>l’outil STRESS</a:t>
            </a:r>
          </a:p>
          <a:p>
            <a:pPr marL="0" indent="0">
              <a:lnSpc>
                <a:spcPct val="120000"/>
              </a:lnSpc>
              <a:spcBef>
                <a:spcPts val="0"/>
              </a:spcBef>
              <a:buClr>
                <a:srgbClr val="FFFF00"/>
              </a:buClr>
              <a:buNone/>
            </a:pPr>
            <a:endParaRPr lang="fr-FR" sz="8000" dirty="0" smtClean="0"/>
          </a:p>
          <a:p>
            <a:pPr marL="0" indent="0" algn="ctr">
              <a:spcBef>
                <a:spcPts val="600"/>
              </a:spcBef>
              <a:buNone/>
            </a:pPr>
            <a:r>
              <a:rPr lang="fr-FR" sz="7600" b="1" dirty="0" smtClean="0">
                <a:solidFill>
                  <a:srgbClr val="FFFF00"/>
                </a:solidFill>
              </a:rPr>
              <a:t>L’atelier vous </a:t>
            </a:r>
            <a:r>
              <a:rPr lang="fr-FR" sz="7600" b="1" dirty="0">
                <a:solidFill>
                  <a:srgbClr val="FFFF00"/>
                </a:solidFill>
              </a:rPr>
              <a:t>permettra d’apporter toutes les </a:t>
            </a:r>
            <a:r>
              <a:rPr lang="fr-FR" sz="7600" b="1" dirty="0" smtClean="0">
                <a:solidFill>
                  <a:srgbClr val="FFFF00"/>
                </a:solidFill>
              </a:rPr>
              <a:t>clés </a:t>
            </a:r>
            <a:r>
              <a:rPr lang="fr-FR" sz="7600" b="1" dirty="0">
                <a:solidFill>
                  <a:srgbClr val="FFFF00"/>
                </a:solidFill>
              </a:rPr>
              <a:t>de lecture nécessaires pour intervenir en entreprise</a:t>
            </a:r>
            <a:r>
              <a:rPr lang="fr-FR" sz="7600" b="1" dirty="0" smtClean="0">
                <a:solidFill>
                  <a:srgbClr val="FFFF00"/>
                </a:solidFill>
              </a:rPr>
              <a:t>,</a:t>
            </a:r>
          </a:p>
          <a:p>
            <a:pPr marL="0" indent="0" algn="ctr">
              <a:spcBef>
                <a:spcPts val="600"/>
              </a:spcBef>
              <a:buNone/>
            </a:pPr>
            <a:r>
              <a:rPr lang="fr-FR" sz="7600" b="1" dirty="0" smtClean="0">
                <a:solidFill>
                  <a:srgbClr val="FFFF00"/>
                </a:solidFill>
              </a:rPr>
              <a:t>mieux </a:t>
            </a:r>
            <a:r>
              <a:rPr lang="fr-FR" sz="7600" b="1" dirty="0">
                <a:solidFill>
                  <a:srgbClr val="FFFF00"/>
                </a:solidFill>
              </a:rPr>
              <a:t>comprendre pour mieux gérer </a:t>
            </a:r>
          </a:p>
          <a:p>
            <a:pPr marL="0" indent="0" algn="ctr">
              <a:lnSpc>
                <a:spcPct val="120000"/>
              </a:lnSpc>
              <a:spcBef>
                <a:spcPts val="0"/>
              </a:spcBef>
              <a:buNone/>
            </a:pPr>
            <a:r>
              <a:rPr lang="fr-FR" sz="7200" b="1" dirty="0">
                <a:solidFill>
                  <a:srgbClr val="FFFF00"/>
                </a:solidFill>
              </a:rPr>
              <a:t>atelier ponctué d’un QUIZZ, cas pratiques et jeux de rôles</a:t>
            </a:r>
            <a:endParaRPr lang="fr-FR" sz="8800" dirty="0"/>
          </a:p>
          <a:p>
            <a:pPr marL="0" indent="0" algn="ctr">
              <a:buNone/>
            </a:pPr>
            <a:endParaRPr lang="fr-FR" sz="7600" b="1" dirty="0">
              <a:solidFill>
                <a:srgbClr val="FFFF00"/>
              </a:solidFill>
            </a:endParaRPr>
          </a:p>
          <a:p>
            <a:pPr marL="0" indent="0" algn="just">
              <a:lnSpc>
                <a:spcPct val="120000"/>
              </a:lnSpc>
              <a:spcBef>
                <a:spcPts val="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17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526505"/>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 </a:t>
            </a:r>
            <a:r>
              <a:rPr lang="fr-FR" sz="2800" b="1" dirty="0" smtClean="0"/>
              <a:t>WPMOT </a:t>
            </a:r>
            <a:r>
              <a:rPr lang="fr-FR" sz="2800" b="1" dirty="0"/>
              <a:t>– EQ – STRESS – 360°</a:t>
            </a:r>
            <a:r>
              <a:rPr lang="fr-FR" sz="2000" dirty="0"/>
              <a:t/>
            </a:r>
            <a:br>
              <a:rPr lang="fr-FR" sz="2000" dirty="0"/>
            </a:b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a:t>
            </a:r>
            <a:r>
              <a:rPr lang="fr-FR" b="1" cap="none" dirty="0">
                <a:solidFill>
                  <a:srgbClr val="FFFF00"/>
                </a:solidFill>
              </a:rPr>
              <a:t>4</a:t>
            </a:r>
            <a:r>
              <a:rPr lang="fr-FR" b="1" dirty="0" smtClean="0">
                <a:solidFill>
                  <a:srgbClr val="FFFF00"/>
                </a:solidFill>
              </a:rPr>
              <a:t>: </a:t>
            </a:r>
          </a:p>
          <a:p>
            <a:r>
              <a:rPr lang="fr-FR" sz="1900" b="1" cap="none" dirty="0" smtClean="0">
                <a:solidFill>
                  <a:schemeClr val="tx1"/>
                </a:solidFill>
              </a:rPr>
              <a:t>LES BASIQUES : DÉVELOPPER SA CONFIANCE ET SON ESTIME DE SOI</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https://www.billetweb.fr/gciale-4-les-basiques-developper-sa-confiance-et-estime-de-soi#.XkGO8B9hwPQ.gmail</a:t>
            </a:r>
            <a:endParaRPr lang="fr-FR" sz="800" b="1" cap="none" dirty="0">
              <a:solidFill>
                <a:schemeClr val="tx1"/>
              </a:solidFill>
            </a:endParaRPr>
          </a:p>
        </p:txBody>
      </p:sp>
      <p:sp>
        <p:nvSpPr>
          <p:cNvPr id="25" name="Espace réservé du texte 11"/>
          <p:cNvSpPr txBox="1">
            <a:spLocks/>
          </p:cNvSpPr>
          <p:nvPr/>
        </p:nvSpPr>
        <p:spPr>
          <a:xfrm>
            <a:off x="261194" y="2806625"/>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Identifier ses peurs et apprendre à les appréhender et à les maitriser :</a:t>
            </a:r>
            <a:endParaRPr lang="fr-FR" sz="2100" b="1" dirty="0">
              <a:solidFill>
                <a:srgbClr val="FFFF00"/>
              </a:solidFill>
            </a:endParaRPr>
          </a:p>
          <a:p>
            <a:pPr lvl="0">
              <a:lnSpc>
                <a:spcPct val="120000"/>
              </a:lnSpc>
              <a:spcBef>
                <a:spcPts val="0"/>
              </a:spcBef>
              <a:buClr>
                <a:srgbClr val="FFFF00"/>
              </a:buClr>
              <a:buFont typeface="Wingdings" panose="05000000000000000000" pitchFamily="2" charset="2"/>
              <a:buChar char="Ø"/>
            </a:pPr>
            <a:r>
              <a:rPr lang="fr-FR" sz="2000" b="1" dirty="0" smtClean="0"/>
              <a:t>Comment </a:t>
            </a:r>
            <a:r>
              <a:rPr lang="fr-FR" sz="2000" b="1" dirty="0"/>
              <a:t>savoir </a:t>
            </a:r>
            <a:r>
              <a:rPr lang="fr-FR" sz="2000" dirty="0"/>
              <a:t>ce qu’est la confiance en soi et le manque de confiance en soi</a:t>
            </a:r>
          </a:p>
          <a:p>
            <a:pPr lvl="0">
              <a:lnSpc>
                <a:spcPct val="120000"/>
              </a:lnSpc>
              <a:spcBef>
                <a:spcPts val="0"/>
              </a:spcBef>
              <a:buClr>
                <a:srgbClr val="FFFF00"/>
              </a:buClr>
              <a:buFont typeface="Wingdings" panose="05000000000000000000" pitchFamily="2" charset="2"/>
              <a:buChar char="Ø"/>
            </a:pPr>
            <a:r>
              <a:rPr lang="fr-FR" sz="2000" b="1" dirty="0"/>
              <a:t>Comment</a:t>
            </a:r>
            <a:r>
              <a:rPr lang="fr-FR" sz="2000" dirty="0"/>
              <a:t> retrouver une sécurité intérieure</a:t>
            </a:r>
          </a:p>
          <a:p>
            <a:pPr lvl="0">
              <a:lnSpc>
                <a:spcPct val="120000"/>
              </a:lnSpc>
              <a:spcBef>
                <a:spcPts val="0"/>
              </a:spcBef>
              <a:buClr>
                <a:srgbClr val="FFFF00"/>
              </a:buClr>
              <a:buFont typeface="Wingdings" panose="05000000000000000000" pitchFamily="2" charset="2"/>
              <a:buChar char="Ø"/>
            </a:pPr>
            <a:r>
              <a:rPr lang="fr-FR" sz="2000" b="1" dirty="0"/>
              <a:t>Apprendre</a:t>
            </a:r>
            <a:r>
              <a:rPr lang="fr-FR" sz="2000" dirty="0"/>
              <a:t> à affirmer ses pensées et ses valeurs</a:t>
            </a:r>
          </a:p>
          <a:p>
            <a:pPr lvl="0">
              <a:lnSpc>
                <a:spcPct val="120000"/>
              </a:lnSpc>
              <a:spcBef>
                <a:spcPts val="0"/>
              </a:spcBef>
              <a:buClr>
                <a:srgbClr val="FFFF00"/>
              </a:buClr>
              <a:buFont typeface="Wingdings" panose="05000000000000000000" pitchFamily="2" charset="2"/>
              <a:buChar char="Ø"/>
            </a:pPr>
            <a:r>
              <a:rPr lang="fr-FR" sz="2000" b="1" dirty="0"/>
              <a:t>Dépasser</a:t>
            </a:r>
            <a:r>
              <a:rPr lang="fr-FR" sz="2000" dirty="0"/>
              <a:t> ses peurs et le poids du regard des </a:t>
            </a:r>
            <a:r>
              <a:rPr lang="fr-FR" sz="2000" dirty="0" smtClean="0"/>
              <a:t>autres</a:t>
            </a:r>
          </a:p>
          <a:p>
            <a:pPr marL="0" lvl="0" indent="0">
              <a:lnSpc>
                <a:spcPct val="120000"/>
              </a:lnSpc>
              <a:spcBef>
                <a:spcPts val="0"/>
              </a:spcBef>
              <a:buClr>
                <a:srgbClr val="FFFF00"/>
              </a:buClr>
              <a:buNone/>
            </a:pPr>
            <a:endParaRPr lang="fr-FR" sz="1900" dirty="0" smtClean="0"/>
          </a:p>
          <a:p>
            <a:pPr marL="0" indent="0" algn="ctr">
              <a:spcBef>
                <a:spcPts val="600"/>
              </a:spcBef>
              <a:buNone/>
            </a:pPr>
            <a:r>
              <a:rPr lang="fr-FR" sz="1900" b="1" dirty="0" smtClean="0">
                <a:solidFill>
                  <a:srgbClr val="FFFF00"/>
                </a:solidFill>
              </a:rPr>
              <a:t>L’atelier vous permettra d’obtenir les clés pour regagner la confiance qui est en vous</a:t>
            </a:r>
          </a:p>
          <a:p>
            <a:pPr marL="0" indent="0" algn="ctr">
              <a:spcBef>
                <a:spcPts val="600"/>
              </a:spcBef>
              <a:buNone/>
            </a:pPr>
            <a:r>
              <a:rPr lang="fr-FR" sz="2000" b="1" dirty="0">
                <a:solidFill>
                  <a:srgbClr val="FFFF00"/>
                </a:solidFill>
              </a:rPr>
              <a:t>atelier ponctué d’un QUIZZ, cas pratiques et jeux de rôles</a:t>
            </a:r>
            <a:endParaRPr lang="fr-FR" sz="2800" dirty="0"/>
          </a:p>
          <a:p>
            <a:pPr marL="0" indent="0" algn="ctr">
              <a:spcBef>
                <a:spcPts val="600"/>
              </a:spcBef>
              <a:buNone/>
            </a:pPr>
            <a:endParaRPr lang="fr-FR" sz="1900" b="1" dirty="0" smtClean="0">
              <a:solidFill>
                <a:srgbClr val="FFFF00"/>
              </a:solidFill>
            </a:endParaRPr>
          </a:p>
          <a:p>
            <a:pPr marL="0" indent="0" algn="ctr">
              <a:buNone/>
            </a:pPr>
            <a:endParaRPr lang="fr-FR" sz="7600" b="1" dirty="0" smtClean="0">
              <a:solidFill>
                <a:srgbClr val="FFFF00"/>
              </a:solidFill>
            </a:endParaRPr>
          </a:p>
          <a:p>
            <a:pPr marL="0" indent="0" algn="just">
              <a:lnSpc>
                <a:spcPct val="120000"/>
              </a:lnSpc>
              <a:spcBef>
                <a:spcPts val="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361363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341884" y="404664"/>
            <a:ext cx="9144001" cy="1371600"/>
          </a:xfrm>
        </p:spPr>
        <p:txBody>
          <a:bodyPr rtlCol="0">
            <a:normAutofit fontScale="90000"/>
          </a:bodyPr>
          <a:lstStyle/>
          <a:p>
            <a:pPr rtl="0"/>
            <a:r>
              <a:rPr lang="fr-FR" b="1" dirty="0" smtClean="0"/>
              <a:t>ATELIERS  - </a:t>
            </a:r>
            <a:r>
              <a:rPr lang="fr-FR" b="1" dirty="0" smtClean="0">
                <a:solidFill>
                  <a:srgbClr val="FFFF00"/>
                </a:solidFill>
              </a:rPr>
              <a:t>Gestion commerciale</a:t>
            </a:r>
            <a:br>
              <a:rPr lang="fr-FR" b="1" dirty="0" smtClean="0">
                <a:solidFill>
                  <a:srgbClr val="FFFF00"/>
                </a:solidFill>
              </a:rPr>
            </a:br>
            <a:r>
              <a:rPr lang="fr-FR" b="1" dirty="0" smtClean="0">
                <a:solidFill>
                  <a:srgbClr val="FFFF00"/>
                </a:solidFill>
              </a:rPr>
              <a:t>Nadia MALOISEL</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641568368"/>
              </p:ext>
            </p:extLst>
          </p:nvPr>
        </p:nvGraphicFramePr>
        <p:xfrm>
          <a:off x="909836" y="1340769"/>
          <a:ext cx="10873208" cy="5163723"/>
        </p:xfrm>
        <a:graphic>
          <a:graphicData uri="http://schemas.openxmlformats.org/drawingml/2006/table">
            <a:tbl>
              <a:tblPr firstRow="1" bandRow="1">
                <a:tableStyleId>{5C22544A-7EE6-4342-B048-85BDC9FD1C3A}</a:tableStyleId>
              </a:tblPr>
              <a:tblGrid>
                <a:gridCol w="936104"/>
                <a:gridCol w="423047"/>
                <a:gridCol w="1359151"/>
                <a:gridCol w="1359151"/>
                <a:gridCol w="1359151"/>
                <a:gridCol w="1359151"/>
                <a:gridCol w="1359151"/>
                <a:gridCol w="1359151"/>
                <a:gridCol w="1359151"/>
              </a:tblGrid>
              <a:tr h="363307">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540593">
                <a:tc gridSpan="2">
                  <a:txBody>
                    <a:bodyPr/>
                    <a:lstStyle/>
                    <a:p>
                      <a:pPr marL="0" algn="l" defTabSz="914400" rtl="0" eaLnBrk="1" latinLnBrk="0" hangingPunct="1"/>
                      <a:r>
                        <a:rPr lang="fr-FR" sz="1800" b="1" kern="1200" dirty="0" smtClean="0">
                          <a:solidFill>
                            <a:srgbClr val="0000FF"/>
                          </a:solidFill>
                          <a:latin typeface="+mn-lt"/>
                          <a:ea typeface="+mn-ea"/>
                          <a:cs typeface="+mn-cs"/>
                        </a:rPr>
                        <a:t>CG1</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02/07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 </a:t>
                      </a:r>
                      <a:r>
                        <a:rPr lang="fr-FR" sz="1200" b="1" baseline="0" dirty="0" smtClean="0">
                          <a:solidFill>
                            <a:schemeClr val="bg1"/>
                          </a:solidFill>
                        </a:rPr>
                        <a:t>8h/12h</a:t>
                      </a:r>
                      <a:endParaRPr lang="fr-FR" sz="1800" kern="1200" dirty="0">
                        <a:solidFill>
                          <a:schemeClr val="bg1"/>
                        </a:solidFill>
                        <a:latin typeface="+mn-lt"/>
                        <a:ea typeface="+mn-ea"/>
                        <a:cs typeface="+mn-cs"/>
                      </a:endParaRPr>
                    </a:p>
                  </a:txBody>
                  <a:tcPr/>
                </a:tc>
              </a:tr>
              <a:tr h="900989">
                <a:tc gridSpan="2">
                  <a:txBody>
                    <a:bodyPr/>
                    <a:lstStyle/>
                    <a:p>
                      <a:pPr marL="0" algn="l" defTabSz="914400" rtl="0" eaLnBrk="1" latinLnBrk="0" hangingPunct="1"/>
                      <a:r>
                        <a:rPr lang="fr-FR" sz="1800" b="1" kern="1200" dirty="0" smtClean="0">
                          <a:solidFill>
                            <a:srgbClr val="0000FF"/>
                          </a:solidFill>
                          <a:latin typeface="+mn-lt"/>
                          <a:ea typeface="+mn-ea"/>
                          <a:cs typeface="+mn-cs"/>
                        </a:rPr>
                        <a:t>CG2</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03/03</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26/05</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r>
              <a:tr h="630692">
                <a:tc gridSpan="2">
                  <a:txBody>
                    <a:bodyPr/>
                    <a:lstStyle/>
                    <a:p>
                      <a:pPr marL="0" algn="l" defTabSz="914400" rtl="0" eaLnBrk="1" latinLnBrk="0" hangingPunct="1"/>
                      <a:r>
                        <a:rPr lang="fr-FR" sz="1800" b="1" kern="1200" dirty="0" smtClean="0">
                          <a:solidFill>
                            <a:srgbClr val="0000FF"/>
                          </a:solidFill>
                          <a:latin typeface="+mn-lt"/>
                          <a:ea typeface="+mn-ea"/>
                          <a:cs typeface="+mn-cs"/>
                        </a:rPr>
                        <a:t>CG3</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a:p>
                  </a:txBody>
                  <a:tcPr/>
                </a:tc>
                <a:tc>
                  <a:txBody>
                    <a:bodyPr/>
                    <a:lstStyle/>
                    <a:p>
                      <a:endParaRPr lang="fr-FR" dirty="0"/>
                    </a:p>
                  </a:txBody>
                  <a:tcPr/>
                </a:tc>
                <a:tc>
                  <a:txBody>
                    <a:bodyPr/>
                    <a:lstStyle/>
                    <a:p>
                      <a:pPr algn="ctr"/>
                      <a:r>
                        <a:rPr lang="fr-FR" dirty="0" smtClean="0">
                          <a:solidFill>
                            <a:schemeClr val="bg1"/>
                          </a:solidFill>
                        </a:rPr>
                        <a:t>30/03</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endParaRPr lang="fr-FR" dirty="0"/>
                    </a:p>
                  </a:txBody>
                  <a:tcPr/>
                </a:tc>
                <a:tc>
                  <a:txBody>
                    <a:bodyPr/>
                    <a:lstStyle/>
                    <a:p>
                      <a:endParaRPr lang="fr-FR"/>
                    </a:p>
                  </a:txBody>
                  <a:tcPr/>
                </a:tc>
                <a:tc>
                  <a:txBody>
                    <a:bodyPr/>
                    <a:lstStyle/>
                    <a:p>
                      <a:pPr algn="ctr"/>
                      <a:r>
                        <a:rPr lang="fr-FR" dirty="0" smtClean="0">
                          <a:solidFill>
                            <a:schemeClr val="bg1"/>
                          </a:solidFill>
                        </a:rPr>
                        <a:t>29/06</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8h/12h</a:t>
                      </a:r>
                      <a:endParaRPr lang="fr-FR" dirty="0"/>
                    </a:p>
                  </a:txBody>
                  <a:tcPr/>
                </a:tc>
                <a:tc>
                  <a:txBody>
                    <a:bodyPr/>
                    <a:lstStyle/>
                    <a:p>
                      <a:endParaRPr lang="fr-FR"/>
                    </a:p>
                  </a:txBody>
                  <a:tcPr/>
                </a:tc>
              </a:tr>
              <a:tr h="683163">
                <a:tc gridSpan="2">
                  <a:txBody>
                    <a:bodyPr/>
                    <a:lstStyle/>
                    <a:p>
                      <a:r>
                        <a:rPr lang="fr-FR" b="1" dirty="0" smtClean="0">
                          <a:solidFill>
                            <a:srgbClr val="0000FF"/>
                          </a:solidFill>
                        </a:rPr>
                        <a:t>CG4</a:t>
                      </a:r>
                      <a:endParaRPr lang="fr-FR" b="1" dirty="0">
                        <a:solidFill>
                          <a:srgbClr val="0000FF"/>
                        </a:solidFill>
                      </a:endParaRPr>
                    </a:p>
                  </a:txBody>
                  <a:tcPr/>
                </a:tc>
                <a:tc hMerge="1">
                  <a:txBody>
                    <a:bodyPr/>
                    <a:lstStyle/>
                    <a:p>
                      <a:endParaRPr lang="fr-F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endParaRPr lang="fr-FR" dirty="0">
                        <a:solidFill>
                          <a:schemeClr val="bg1"/>
                        </a:solidFill>
                      </a:endParaRPr>
                    </a:p>
                  </a:txBody>
                  <a:tcPr/>
                </a:tc>
                <a:tc>
                  <a:txBody>
                    <a:bodyPr/>
                    <a:lstStyle/>
                    <a:p>
                      <a:pPr algn="ctr"/>
                      <a:r>
                        <a:rPr lang="fr-FR" sz="1800" dirty="0" smtClean="0">
                          <a:solidFill>
                            <a:schemeClr val="bg1"/>
                          </a:solidFill>
                        </a:rPr>
                        <a:t>04/03</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 </a:t>
                      </a:r>
                      <a:r>
                        <a:rPr lang="fr-FR" sz="1000" b="1" baseline="0" dirty="0" smtClean="0">
                          <a:solidFill>
                            <a:schemeClr val="bg1"/>
                          </a:solidFill>
                        </a:rPr>
                        <a:t>8h/12h</a:t>
                      </a:r>
                      <a:endParaRPr lang="fr-FR" sz="1200" dirty="0"/>
                    </a:p>
                  </a:txBody>
                  <a:tcPr/>
                </a:tc>
                <a:tc>
                  <a:txBody>
                    <a:bodyPr/>
                    <a:lstStyle/>
                    <a:p>
                      <a:pPr algn="ctr"/>
                      <a:endParaRPr lang="fr-FR" sz="1200" b="1" baseline="0" dirty="0" smtClean="0">
                        <a:solidFill>
                          <a:schemeClr val="bg1"/>
                        </a:solidFill>
                      </a:endParaRPr>
                    </a:p>
                  </a:txBody>
                  <a:tcPr/>
                </a:tc>
                <a:tc>
                  <a:txBody>
                    <a:bodyPr/>
                    <a:lstStyle/>
                    <a:p>
                      <a:pPr marL="0" algn="ctr" defTabSz="914400" rtl="0" eaLnBrk="1" latinLnBrk="0" hangingPunct="1"/>
                      <a:r>
                        <a:rPr lang="fr-FR" sz="1800" b="0" baseline="0" dirty="0" smtClean="0">
                          <a:solidFill>
                            <a:schemeClr val="bg1"/>
                          </a:solidFill>
                          <a:latin typeface="+mn-lt"/>
                        </a:rPr>
                        <a:t>27/05</a:t>
                      </a:r>
                    </a:p>
                    <a:p>
                      <a:pPr marL="0" algn="ctr" defTabSz="914400" rtl="0" eaLnBrk="1" latinLnBrk="0" hangingPunct="1"/>
                      <a:r>
                        <a:rPr lang="fr-FR" sz="1200" b="1" baseline="0" dirty="0" smtClean="0">
                          <a:solidFill>
                            <a:schemeClr val="bg1"/>
                          </a:solidFill>
                        </a:rPr>
                        <a:t>8h/12h</a:t>
                      </a:r>
                    </a:p>
                  </a:txBody>
                  <a:tcPr/>
                </a:tc>
                <a:tc>
                  <a:txBody>
                    <a:bodyPr/>
                    <a:lstStyle/>
                    <a:p>
                      <a:pPr marL="0" algn="ctr" defTabSz="914400" rtl="0" eaLnBrk="1" latinLnBrk="0" hangingPunct="1"/>
                      <a:endParaRPr lang="fr-FR" dirty="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r>
              <a:tr h="363307">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3307">
                <a:tc>
                  <a:txBody>
                    <a:bodyPr/>
                    <a:lstStyle/>
                    <a:p>
                      <a:r>
                        <a:rPr lang="fr-FR" b="1" dirty="0" smtClean="0">
                          <a:solidFill>
                            <a:schemeClr val="tx1"/>
                          </a:solidFill>
                        </a:rPr>
                        <a:t>CG1</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rPr>
                        <a:t> </a:t>
                      </a:r>
                      <a:r>
                        <a:rPr lang="fr-FR" sz="1200" b="1" cap="none" dirty="0" smtClean="0">
                          <a:solidFill>
                            <a:schemeClr val="tx1"/>
                          </a:solidFill>
                          <a:hlinkClick r:id="rId2"/>
                        </a:rPr>
                        <a:t>https://www.billetweb.fr/gciale-1-les-basiques-apprendre-a-se-connaitre-pour-mieux-communiquer-et-travailler-ensemble#.XkGXvU0e96A.gmail</a:t>
                      </a:r>
                      <a:endParaRPr lang="fr-FR" sz="1200"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3307">
                <a:tc>
                  <a:txBody>
                    <a:bodyPr/>
                    <a:lstStyle/>
                    <a:p>
                      <a:r>
                        <a:rPr lang="fr-FR" b="1" dirty="0" smtClean="0">
                          <a:solidFill>
                            <a:schemeClr val="tx1"/>
                          </a:solidFill>
                        </a:rPr>
                        <a:t>CG2</a:t>
                      </a:r>
                      <a:endParaRPr lang="fr-FR" b="1" dirty="0">
                        <a:solidFill>
                          <a:schemeClr val="tx1"/>
                        </a:solidFill>
                      </a:endParaRPr>
                    </a:p>
                  </a:txBody>
                  <a:tcPr>
                    <a:solidFill>
                      <a:srgbClr val="0000FF"/>
                    </a:solidFill>
                  </a:tcPr>
                </a:tc>
                <a:tc gridSpan="8">
                  <a:txBody>
                    <a:bodyPr/>
                    <a:lstStyle/>
                    <a:p>
                      <a:r>
                        <a:rPr lang="fr-FR" sz="1200" dirty="0" smtClean="0">
                          <a:hlinkClick r:id="rId3"/>
                        </a:rPr>
                        <a:t>https://www.billetweb.fr/gciale-2-les-approf-apprendre-a-se-connaitre-pour-mieux-communiquer-travailler-ensemble#.XkGOsjPO1jg.gmail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63307">
                <a:tc>
                  <a:txBody>
                    <a:bodyPr/>
                    <a:lstStyle/>
                    <a:p>
                      <a:r>
                        <a:rPr lang="fr-FR" b="1" dirty="0" smtClean="0">
                          <a:solidFill>
                            <a:schemeClr val="tx1"/>
                          </a:solidFill>
                        </a:rPr>
                        <a:t>CG3</a:t>
                      </a:r>
                      <a:endParaRPr lang="fr-FR" b="1" dirty="0">
                        <a:solidFill>
                          <a:schemeClr val="tx1"/>
                        </a:solidFill>
                      </a:endParaRPr>
                    </a:p>
                  </a:txBody>
                  <a:tcPr>
                    <a:solidFill>
                      <a:srgbClr val="0000FF"/>
                    </a:solidFill>
                  </a:tcPr>
                </a:tc>
                <a:tc gridSpan="8">
                  <a:txBody>
                    <a:bodyPr/>
                    <a:lstStyle/>
                    <a:p>
                      <a:r>
                        <a:rPr lang="fr-FR" sz="1200" dirty="0" smtClean="0">
                          <a:hlinkClick r:id="rId4"/>
                        </a:rPr>
                        <a:t>https://www.billetweb.fr/gciale-3-les-basiques-comprendre-et-evaluer-ses-sources-de-stress#.XkGScpULusM.gmail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40593">
                <a:tc>
                  <a:txBody>
                    <a:bodyPr/>
                    <a:lstStyle/>
                    <a:p>
                      <a:r>
                        <a:rPr lang="fr-FR" b="1" dirty="0" smtClean="0">
                          <a:solidFill>
                            <a:schemeClr val="tx1"/>
                          </a:solidFill>
                        </a:rPr>
                        <a:t>CG4</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rPr>
                        <a:t> </a:t>
                      </a:r>
                      <a:r>
                        <a:rPr lang="fr-FR" sz="1200" b="1" cap="none" dirty="0" smtClean="0">
                          <a:solidFill>
                            <a:schemeClr val="tx1"/>
                          </a:solidFill>
                          <a:hlinkClick r:id="rId5"/>
                        </a:rPr>
                        <a:t>https://www.billetweb.fr/gciale-4-les-basiques-developper-sa-confiance-et-estime-de-soi#.XkGO8B9hwPQ.gmail</a:t>
                      </a:r>
                      <a:endParaRPr lang="fr-FR" sz="1200" b="1" cap="none" dirty="0" smtClean="0">
                        <a:solidFill>
                          <a:schemeClr val="tx1"/>
                        </a:solidFill>
                      </a:endParaRPr>
                    </a:p>
                    <a:p>
                      <a:endParaRPr lang="fr-FR"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13330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917684"/>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 </a:t>
            </a:r>
            <a:r>
              <a:rPr lang="fr-FR" sz="2800" b="1" dirty="0" smtClean="0"/>
              <a:t>WPMOT </a:t>
            </a:r>
            <a:r>
              <a:rPr lang="fr-FR" sz="2800" b="1" dirty="0"/>
              <a:t>– EQ – STRESS – 360°</a:t>
            </a:r>
            <a:r>
              <a:rPr lang="fr-FR" sz="2000" dirty="0"/>
              <a:t/>
            </a:r>
            <a:br>
              <a:rPr lang="fr-FR" sz="2000"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5</a:t>
            </a:r>
            <a:r>
              <a:rPr lang="fr-FR" b="1" dirty="0" smtClean="0">
                <a:solidFill>
                  <a:srgbClr val="FFFF00"/>
                </a:solidFill>
              </a:rPr>
              <a:t>: </a:t>
            </a:r>
          </a:p>
          <a:p>
            <a:r>
              <a:rPr lang="fr-FR" sz="1900" b="1" cap="none" dirty="0" smtClean="0">
                <a:solidFill>
                  <a:schemeClr val="tx1"/>
                </a:solidFill>
              </a:rPr>
              <a:t>LES APPROFONDISSEMENTS : DÉVELOPPER SA CONFIANCE ET SON ESTIME DE SOI</a:t>
            </a: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https://www.billetweb.fr/gciale-5-les-approfondissements-developper-sa-confiance-et-estime-de-soi#.XkGWLba2Kfc.gmail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Identifier ses peurs et apprendre à les appréhender et à les maitriser :</a:t>
            </a:r>
            <a:endParaRPr lang="fr-FR" sz="2100" b="1" dirty="0">
              <a:solidFill>
                <a:srgbClr val="FFFF00"/>
              </a:solidFill>
            </a:endParaRPr>
          </a:p>
          <a:p>
            <a:pPr lvl="0">
              <a:lnSpc>
                <a:spcPct val="120000"/>
              </a:lnSpc>
              <a:spcBef>
                <a:spcPts val="0"/>
              </a:spcBef>
              <a:buClr>
                <a:srgbClr val="FFFF00"/>
              </a:buClr>
              <a:buFont typeface="Wingdings" panose="05000000000000000000" pitchFamily="2" charset="2"/>
              <a:buChar char="Ø"/>
            </a:pPr>
            <a:r>
              <a:rPr lang="fr-FR" sz="2000" b="1" dirty="0" smtClean="0"/>
              <a:t> Comment </a:t>
            </a:r>
            <a:r>
              <a:rPr lang="fr-FR" sz="2000" b="1" dirty="0"/>
              <a:t>savoir </a:t>
            </a:r>
            <a:r>
              <a:rPr lang="fr-FR" sz="2000" dirty="0"/>
              <a:t>ce qu’est la confiance en soi et le manque de confiance en soi</a:t>
            </a:r>
          </a:p>
          <a:p>
            <a:pPr lvl="0">
              <a:lnSpc>
                <a:spcPct val="120000"/>
              </a:lnSpc>
              <a:spcBef>
                <a:spcPts val="0"/>
              </a:spcBef>
              <a:buClr>
                <a:srgbClr val="FFFF00"/>
              </a:buClr>
              <a:buFont typeface="Wingdings" panose="05000000000000000000" pitchFamily="2" charset="2"/>
              <a:buChar char="Ø"/>
            </a:pPr>
            <a:r>
              <a:rPr lang="fr-FR" sz="2000" b="1" dirty="0" smtClean="0"/>
              <a:t> Comment</a:t>
            </a:r>
            <a:r>
              <a:rPr lang="fr-FR" sz="2000" dirty="0" smtClean="0"/>
              <a:t> </a:t>
            </a:r>
            <a:r>
              <a:rPr lang="fr-FR" sz="2000" dirty="0"/>
              <a:t>retrouver une sécurité intérieure</a:t>
            </a:r>
          </a:p>
          <a:p>
            <a:pPr lvl="0">
              <a:lnSpc>
                <a:spcPct val="120000"/>
              </a:lnSpc>
              <a:spcBef>
                <a:spcPts val="0"/>
              </a:spcBef>
              <a:buClr>
                <a:srgbClr val="FFFF00"/>
              </a:buClr>
              <a:buFont typeface="Wingdings" panose="05000000000000000000" pitchFamily="2" charset="2"/>
              <a:buChar char="Ø"/>
            </a:pPr>
            <a:r>
              <a:rPr lang="fr-FR" sz="2000" b="1" dirty="0" smtClean="0"/>
              <a:t> Apprendre </a:t>
            </a:r>
            <a:r>
              <a:rPr lang="fr-FR" sz="2000" b="1" dirty="0"/>
              <a:t>à affirmer </a:t>
            </a:r>
            <a:r>
              <a:rPr lang="fr-FR" sz="2000" dirty="0"/>
              <a:t>ses pensées et ses valeurs</a:t>
            </a:r>
          </a:p>
          <a:p>
            <a:pPr lvl="0">
              <a:lnSpc>
                <a:spcPct val="120000"/>
              </a:lnSpc>
              <a:spcBef>
                <a:spcPts val="0"/>
              </a:spcBef>
              <a:buClr>
                <a:srgbClr val="FFFF00"/>
              </a:buClr>
              <a:buFont typeface="Wingdings" panose="05000000000000000000" pitchFamily="2" charset="2"/>
              <a:buChar char="Ø"/>
            </a:pPr>
            <a:r>
              <a:rPr lang="fr-FR" sz="2000" b="1" dirty="0" smtClean="0"/>
              <a:t> Dépasser </a:t>
            </a:r>
            <a:r>
              <a:rPr lang="fr-FR" sz="2000" b="1" dirty="0"/>
              <a:t>ses peurs </a:t>
            </a:r>
            <a:r>
              <a:rPr lang="fr-FR" sz="2000" dirty="0"/>
              <a:t>et le poids du regard des </a:t>
            </a:r>
            <a:r>
              <a:rPr lang="fr-FR" sz="2000" dirty="0" smtClean="0"/>
              <a:t>autres</a:t>
            </a:r>
          </a:p>
          <a:p>
            <a:pPr lvl="0">
              <a:lnSpc>
                <a:spcPct val="120000"/>
              </a:lnSpc>
              <a:spcBef>
                <a:spcPts val="0"/>
              </a:spcBef>
              <a:buClr>
                <a:srgbClr val="FFFF00"/>
              </a:buClr>
              <a:buFont typeface="Wingdings" panose="05000000000000000000" pitchFamily="2" charset="2"/>
              <a:buChar char="Ø"/>
            </a:pPr>
            <a:r>
              <a:rPr lang="fr-FR" sz="2000" b="1" dirty="0" smtClean="0"/>
              <a:t> Comment constituer </a:t>
            </a:r>
            <a:r>
              <a:rPr lang="fr-FR" sz="2000" dirty="0" smtClean="0"/>
              <a:t>son capital « confiance »</a:t>
            </a:r>
          </a:p>
          <a:p>
            <a:pPr lvl="0">
              <a:lnSpc>
                <a:spcPct val="120000"/>
              </a:lnSpc>
              <a:spcBef>
                <a:spcPts val="0"/>
              </a:spcBef>
              <a:buClr>
                <a:srgbClr val="FFFF00"/>
              </a:buClr>
              <a:buFont typeface="Wingdings" panose="05000000000000000000" pitchFamily="2" charset="2"/>
              <a:buChar char="Ø"/>
            </a:pPr>
            <a:r>
              <a:rPr lang="fr-FR" sz="2000" b="1" dirty="0" smtClean="0"/>
              <a:t> Quel lien </a:t>
            </a:r>
            <a:r>
              <a:rPr lang="fr-FR" sz="2000" dirty="0" smtClean="0"/>
              <a:t>entre éducation et estime de soi ?</a:t>
            </a:r>
          </a:p>
          <a:p>
            <a:pPr lvl="0">
              <a:lnSpc>
                <a:spcPct val="120000"/>
              </a:lnSpc>
              <a:spcBef>
                <a:spcPts val="0"/>
              </a:spcBef>
              <a:buClr>
                <a:srgbClr val="FFFF00"/>
              </a:buClr>
              <a:buFont typeface="Wingdings" panose="05000000000000000000" pitchFamily="2" charset="2"/>
              <a:buChar char="Ø"/>
            </a:pPr>
            <a:r>
              <a:rPr lang="fr-FR" sz="2000" dirty="0"/>
              <a:t> </a:t>
            </a:r>
            <a:r>
              <a:rPr lang="fr-FR" sz="2000" b="1" dirty="0" smtClean="0"/>
              <a:t>Comment faire </a:t>
            </a:r>
            <a:r>
              <a:rPr lang="fr-FR" sz="2000" dirty="0" smtClean="0"/>
              <a:t>preuve d’assertivité  ?</a:t>
            </a:r>
            <a:endParaRPr lang="fr-FR" sz="1900" dirty="0" smtClean="0"/>
          </a:p>
          <a:p>
            <a:pPr marL="0" indent="0" algn="ctr">
              <a:lnSpc>
                <a:spcPct val="110000"/>
              </a:lnSpc>
              <a:spcBef>
                <a:spcPts val="1200"/>
              </a:spcBef>
              <a:buNone/>
            </a:pPr>
            <a:r>
              <a:rPr lang="fr-FR" sz="1900" b="1" dirty="0" smtClean="0">
                <a:solidFill>
                  <a:srgbClr val="FFFF00"/>
                </a:solidFill>
              </a:rPr>
              <a:t>L’atelier vous permettra d’obtenir les clés pour regagner la confiance qui est en vous,</a:t>
            </a:r>
          </a:p>
          <a:p>
            <a:pPr marL="0" indent="0" algn="ctr">
              <a:spcBef>
                <a:spcPts val="600"/>
              </a:spcBef>
              <a:buNone/>
            </a:pPr>
            <a:r>
              <a:rPr lang="fr-FR" sz="2000" b="1" dirty="0" smtClean="0">
                <a:solidFill>
                  <a:srgbClr val="FFFF00"/>
                </a:solidFill>
              </a:rPr>
              <a:t>atelier ponctué d’un QUIZZ, cas pratiques et jeux de rôles</a:t>
            </a:r>
            <a:endParaRPr lang="fr-FR" sz="2800" dirty="0"/>
          </a:p>
          <a:p>
            <a:pPr marL="0" indent="0" algn="ctr">
              <a:spcBef>
                <a:spcPts val="600"/>
              </a:spcBef>
              <a:buNone/>
            </a:pPr>
            <a:endParaRPr lang="fr-FR" sz="1900" b="1" dirty="0" smtClean="0">
              <a:solidFill>
                <a:srgbClr val="FFFF00"/>
              </a:solidFill>
            </a:endParaRPr>
          </a:p>
          <a:p>
            <a:pPr marL="0" indent="0" algn="ctr">
              <a:buNone/>
            </a:pPr>
            <a:endParaRPr lang="fr-FR" sz="7600" b="1" dirty="0" smtClean="0">
              <a:solidFill>
                <a:srgbClr val="FFFF00"/>
              </a:solidFill>
            </a:endParaRPr>
          </a:p>
          <a:p>
            <a:pPr marL="0" indent="0" algn="just">
              <a:lnSpc>
                <a:spcPct val="120000"/>
              </a:lnSpc>
              <a:spcBef>
                <a:spcPts val="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6948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875673"/>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a:t>
            </a:r>
            <a:r>
              <a:rPr lang="fr-FR" sz="2800" b="1" dirty="0" smtClean="0"/>
              <a:t>– WPMOT </a:t>
            </a:r>
            <a:r>
              <a:rPr lang="fr-FR" sz="2800" b="1" dirty="0"/>
              <a:t>– EQ – STRESS – 360°</a:t>
            </a:r>
            <a:r>
              <a:rPr lang="fr-FR" sz="2000" dirty="0"/>
              <a:t/>
            </a:r>
            <a:br>
              <a:rPr lang="fr-FR" sz="2000"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6</a:t>
            </a:r>
            <a:r>
              <a:rPr lang="fr-FR" b="1" dirty="0" smtClean="0">
                <a:solidFill>
                  <a:srgbClr val="FFFF00"/>
                </a:solidFill>
              </a:rPr>
              <a:t>: </a:t>
            </a:r>
          </a:p>
          <a:p>
            <a:r>
              <a:rPr lang="fr-FR" sz="1900" b="1" cap="none" dirty="0" smtClean="0">
                <a:solidFill>
                  <a:schemeClr val="tx1"/>
                </a:solidFill>
              </a:rPr>
              <a:t>LES BASIQUES : DEVELOPPER SON ECOUTE ACTIVE</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https://www.billetweb.fr/gciale-6-les-basiques-developper-son-ecoute-active#.XkGU_mxeMjY.gmail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Améliorer sa communication et sa relation à l’autre :</a:t>
            </a:r>
            <a:endParaRPr lang="fr-FR" sz="2100" b="1" dirty="0">
              <a:solidFill>
                <a:srgbClr val="FFFF00"/>
              </a:solidFill>
            </a:endParaRPr>
          </a:p>
          <a:p>
            <a:pPr marL="342900" lvl="0" indent="-342900" algn="just">
              <a:lnSpc>
                <a:spcPct val="110000"/>
              </a:lnSpc>
              <a:spcBef>
                <a:spcPts val="0"/>
              </a:spcBef>
              <a:buClr>
                <a:srgbClr val="FFFF00"/>
              </a:buClr>
              <a:buFont typeface="Wingdings" panose="05000000000000000000" pitchFamily="2" charset="2"/>
              <a:buChar char="Ø"/>
              <a:tabLst>
                <a:tab pos="5400040" algn="r"/>
              </a:tabLst>
            </a:pPr>
            <a:r>
              <a:rPr lang="fr-FR" sz="2000" b="1" spc="-5" dirty="0">
                <a:ea typeface="Calibri" panose="020F0502020204030204" pitchFamily="34" charset="0"/>
              </a:rPr>
              <a:t>Découvrir les techniques </a:t>
            </a:r>
            <a:r>
              <a:rPr lang="fr-FR" sz="2000" spc="-5" dirty="0">
                <a:ea typeface="Calibri" panose="020F0502020204030204" pitchFamily="34" charset="0"/>
              </a:rPr>
              <a:t>de l’écoute active afin d’améliorer sa communication et sa relation à l’autre. </a:t>
            </a:r>
            <a:endParaRPr lang="fr-FR" sz="2000" dirty="0">
              <a:ea typeface="Calibri" panose="020F0502020204030204" pitchFamily="34" charset="0"/>
            </a:endParaRPr>
          </a:p>
          <a:p>
            <a:pPr marL="342900" lvl="0" indent="-342900" algn="just">
              <a:lnSpc>
                <a:spcPct val="110000"/>
              </a:lnSpc>
              <a:spcBef>
                <a:spcPts val="0"/>
              </a:spcBef>
              <a:buClr>
                <a:srgbClr val="FFFF00"/>
              </a:buClr>
              <a:buFont typeface="Wingdings" panose="05000000000000000000" pitchFamily="2" charset="2"/>
              <a:buChar char="Ø"/>
              <a:tabLst>
                <a:tab pos="5400040" algn="r"/>
              </a:tabLst>
            </a:pPr>
            <a:r>
              <a:rPr lang="fr-FR" sz="2000" b="1" spc="-5" dirty="0">
                <a:ea typeface="Calibri" panose="020F0502020204030204" pitchFamily="34" charset="0"/>
              </a:rPr>
              <a:t>Acquérir</a:t>
            </a:r>
            <a:r>
              <a:rPr lang="fr-FR" sz="2000" spc="-5" dirty="0">
                <a:ea typeface="Calibri" panose="020F0502020204030204" pitchFamily="34" charset="0"/>
              </a:rPr>
              <a:t> une meilleure connaissance de soi et de ses 4 styles de comportements</a:t>
            </a:r>
            <a:endParaRPr lang="fr-FR" sz="2000" dirty="0">
              <a:ea typeface="Calibri" panose="020F0502020204030204" pitchFamily="34" charset="0"/>
            </a:endParaRPr>
          </a:p>
          <a:p>
            <a:pPr marL="342900" lvl="0" indent="-342900" algn="just">
              <a:lnSpc>
                <a:spcPct val="110000"/>
              </a:lnSpc>
              <a:spcBef>
                <a:spcPts val="0"/>
              </a:spcBef>
              <a:buClr>
                <a:srgbClr val="FFFF00"/>
              </a:buClr>
              <a:buFont typeface="Wingdings" panose="05000000000000000000" pitchFamily="2" charset="2"/>
              <a:buChar char="Ø"/>
              <a:tabLst>
                <a:tab pos="5400040" algn="r"/>
              </a:tabLst>
            </a:pPr>
            <a:r>
              <a:rPr lang="fr-FR" sz="2000" b="1" spc="-5" dirty="0">
                <a:ea typeface="Calibri" panose="020F0502020204030204" pitchFamily="34" charset="0"/>
              </a:rPr>
              <a:t>Développer</a:t>
            </a:r>
            <a:r>
              <a:rPr lang="fr-FR" sz="2000" spc="-5" dirty="0">
                <a:ea typeface="Calibri" panose="020F0502020204030204" pitchFamily="34" charset="0"/>
              </a:rPr>
              <a:t> sa capacité d’adaptation</a:t>
            </a:r>
            <a:endParaRPr lang="fr-FR" sz="2000" dirty="0">
              <a:ea typeface="Calibri" panose="020F0502020204030204" pitchFamily="34" charset="0"/>
            </a:endParaRPr>
          </a:p>
          <a:p>
            <a:pPr marL="342900" lvl="0" indent="-342900" algn="just">
              <a:lnSpc>
                <a:spcPct val="110000"/>
              </a:lnSpc>
              <a:spcBef>
                <a:spcPts val="0"/>
              </a:spcBef>
              <a:buClr>
                <a:srgbClr val="FFFF00"/>
              </a:buClr>
              <a:buFont typeface="Wingdings" panose="05000000000000000000" pitchFamily="2" charset="2"/>
              <a:buChar char="Ø"/>
              <a:tabLst>
                <a:tab pos="5400040" algn="r"/>
              </a:tabLst>
            </a:pPr>
            <a:r>
              <a:rPr lang="fr-FR" sz="2000" b="1" spc="-5" dirty="0">
                <a:ea typeface="Calibri" panose="020F0502020204030204" pitchFamily="34" charset="0"/>
              </a:rPr>
              <a:t>Développer</a:t>
            </a:r>
            <a:r>
              <a:rPr lang="fr-FR" sz="2000" spc="-5" dirty="0">
                <a:ea typeface="Calibri" panose="020F0502020204030204" pitchFamily="34" charset="0"/>
              </a:rPr>
              <a:t> son écoute pour mieux agir</a:t>
            </a:r>
            <a:endParaRPr lang="fr-FR" sz="2000" dirty="0">
              <a:ea typeface="Calibri" panose="020F0502020204030204" pitchFamily="34" charset="0"/>
            </a:endParaRPr>
          </a:p>
          <a:p>
            <a:pPr marL="342900" lvl="0" indent="-342900" algn="just">
              <a:lnSpc>
                <a:spcPct val="110000"/>
              </a:lnSpc>
              <a:spcBef>
                <a:spcPts val="0"/>
              </a:spcBef>
              <a:buClr>
                <a:srgbClr val="FFFF00"/>
              </a:buClr>
              <a:buFont typeface="Wingdings" panose="05000000000000000000" pitchFamily="2" charset="2"/>
              <a:buChar char="Ø"/>
              <a:tabLst>
                <a:tab pos="5400040" algn="r"/>
              </a:tabLst>
            </a:pPr>
            <a:r>
              <a:rPr lang="fr-FR" sz="2000" b="1" spc="-5" dirty="0">
                <a:ea typeface="Calibri" panose="020F0502020204030204" pitchFamily="34" charset="0"/>
              </a:rPr>
              <a:t>Maitriser</a:t>
            </a:r>
            <a:r>
              <a:rPr lang="fr-FR" sz="2000" spc="-5" dirty="0">
                <a:ea typeface="Calibri" panose="020F0502020204030204" pitchFamily="34" charset="0"/>
              </a:rPr>
              <a:t> les techniques du questionnement</a:t>
            </a:r>
            <a:endParaRPr lang="fr-FR" sz="2000" dirty="0">
              <a:ea typeface="Calibri" panose="020F0502020204030204" pitchFamily="34" charset="0"/>
            </a:endParaRPr>
          </a:p>
          <a:p>
            <a:pPr marL="0" lvl="0" indent="0">
              <a:lnSpc>
                <a:spcPct val="120000"/>
              </a:lnSpc>
              <a:spcBef>
                <a:spcPts val="0"/>
              </a:spcBef>
              <a:buClr>
                <a:srgbClr val="FFFF00"/>
              </a:buClr>
              <a:buNone/>
            </a:pPr>
            <a:endParaRPr lang="fr-FR" sz="1900" dirty="0" smtClean="0"/>
          </a:p>
          <a:p>
            <a:pPr marL="0" indent="0" algn="ctr">
              <a:spcBef>
                <a:spcPts val="600"/>
              </a:spcBef>
              <a:buNone/>
            </a:pPr>
            <a:r>
              <a:rPr lang="fr-FR" sz="1900" b="1" dirty="0" smtClean="0">
                <a:solidFill>
                  <a:srgbClr val="FFFF00"/>
                </a:solidFill>
              </a:rPr>
              <a:t>L’atelier vous permettra de développer vos qualités d’écoute active en milieu professionnel</a:t>
            </a:r>
          </a:p>
          <a:p>
            <a:pPr marL="0" indent="0" algn="ctr">
              <a:spcBef>
                <a:spcPts val="600"/>
              </a:spcBef>
              <a:buNone/>
            </a:pPr>
            <a:r>
              <a:rPr lang="fr-FR" sz="1900" b="1" dirty="0" smtClean="0">
                <a:solidFill>
                  <a:srgbClr val="FFFF00"/>
                </a:solidFill>
              </a:rPr>
              <a:t>Mieux se comprendre pour mieux communiquer,</a:t>
            </a:r>
          </a:p>
          <a:p>
            <a:pPr marL="0" indent="0" algn="ctr">
              <a:spcBef>
                <a:spcPts val="600"/>
              </a:spcBef>
              <a:buNone/>
            </a:pPr>
            <a:r>
              <a:rPr lang="fr-FR" sz="1800" b="1" dirty="0">
                <a:solidFill>
                  <a:srgbClr val="FFFF00"/>
                </a:solidFill>
              </a:rPr>
              <a:t>atelier ponctué d’un QUIZZ, cas pratiques et jeux de rôles</a:t>
            </a:r>
            <a:endParaRPr lang="fr-FR" sz="2000" dirty="0"/>
          </a:p>
          <a:p>
            <a:pPr marL="0" indent="0" algn="ctr">
              <a:spcBef>
                <a:spcPts val="600"/>
              </a:spcBef>
              <a:buNone/>
            </a:pPr>
            <a:endParaRPr lang="fr-FR" sz="1900" b="1" dirty="0" smtClean="0">
              <a:solidFill>
                <a:srgbClr val="FFFF00"/>
              </a:solidFill>
            </a:endParaRPr>
          </a:p>
          <a:p>
            <a:pPr marL="0" indent="0" algn="ctr">
              <a:spcBef>
                <a:spcPts val="600"/>
              </a:spcBef>
              <a:buNone/>
            </a:pPr>
            <a:endParaRPr lang="fr-FR" sz="1900" b="1" dirty="0" smtClean="0">
              <a:solidFill>
                <a:srgbClr val="FFFF00"/>
              </a:solidFill>
            </a:endParaRPr>
          </a:p>
          <a:p>
            <a:pPr marL="0" indent="0" algn="ctr">
              <a:buNone/>
            </a:pPr>
            <a:endParaRPr lang="fr-FR" sz="7600" b="1" dirty="0" smtClean="0">
              <a:solidFill>
                <a:srgbClr val="FFFF00"/>
              </a:solidFill>
            </a:endParaRPr>
          </a:p>
          <a:p>
            <a:pPr marL="0" indent="0" algn="just">
              <a:lnSpc>
                <a:spcPct val="120000"/>
              </a:lnSpc>
              <a:spcBef>
                <a:spcPts val="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27763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537320" y="907915"/>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a:t>
            </a:r>
            <a:r>
              <a:rPr lang="fr-FR" sz="2800" b="1" dirty="0" smtClean="0"/>
              <a:t>– WPMOT </a:t>
            </a:r>
            <a:r>
              <a:rPr lang="fr-FR" sz="2800" b="1" dirty="0"/>
              <a:t>– EQ – STRESS – 360°</a:t>
            </a:r>
            <a:r>
              <a:rPr lang="fr-FR" sz="2000" dirty="0"/>
              <a:t/>
            </a:r>
            <a:br>
              <a:rPr lang="fr-FR" sz="2000"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7</a:t>
            </a:r>
            <a:r>
              <a:rPr lang="fr-FR" b="1" dirty="0" smtClean="0">
                <a:solidFill>
                  <a:srgbClr val="FFFF00"/>
                </a:solidFill>
              </a:rPr>
              <a:t>: </a:t>
            </a:r>
          </a:p>
          <a:p>
            <a:r>
              <a:rPr lang="fr-FR" sz="1900" b="1" cap="none" dirty="0" smtClean="0">
                <a:solidFill>
                  <a:schemeClr val="tx1"/>
                </a:solidFill>
              </a:rPr>
              <a:t>LES BASIQUES : DÉVELOPPER SON INTELLIGENCE ÉMOTIONNELLE </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https://www.billetweb.fr/gciale-7-les-basiques-developper-son-intelligence-emotionnelle#.XkGV2BWY9WE.gmail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L’étude basée sur l’outil EQ pour comprendre ce qu’est l’intelligence émotionnelle</a:t>
            </a:r>
            <a:r>
              <a:rPr lang="fr-FR" sz="2000" dirty="0" smtClean="0"/>
              <a:t> </a:t>
            </a:r>
            <a:r>
              <a:rPr lang="fr-FR" sz="2100" b="1" dirty="0" smtClean="0">
                <a:solidFill>
                  <a:srgbClr val="FFFF00"/>
                </a:solidFill>
              </a:rPr>
              <a:t>:</a:t>
            </a:r>
            <a:endParaRPr lang="fr-FR" sz="2100" b="1" dirty="0">
              <a:solidFill>
                <a:srgbClr val="FFFF00"/>
              </a:solidFill>
            </a:endParaRP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a:t>Différences</a:t>
            </a:r>
            <a:r>
              <a:rPr lang="fr-FR" sz="2000" dirty="0"/>
              <a:t> entre compétences interpersonnelles et </a:t>
            </a:r>
            <a:r>
              <a:rPr lang="fr-FR" sz="2000" dirty="0" smtClean="0"/>
              <a:t>intrapersonnelle</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Le </a:t>
            </a:r>
            <a:r>
              <a:rPr lang="fr-FR" sz="2000" b="1" dirty="0"/>
              <a:t>modèle </a:t>
            </a:r>
            <a:r>
              <a:rPr lang="fr-FR" sz="2000" dirty="0"/>
              <a:t>de </a:t>
            </a:r>
            <a:r>
              <a:rPr lang="fr-FR" sz="2000" dirty="0" smtClean="0"/>
              <a:t>Goleman</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Conscience </a:t>
            </a:r>
            <a:r>
              <a:rPr lang="fr-FR" sz="2000" dirty="0"/>
              <a:t>de </a:t>
            </a:r>
            <a:r>
              <a:rPr lang="fr-FR" sz="2000" dirty="0" smtClean="0"/>
              <a:t>soi</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Maîtrise</a:t>
            </a:r>
            <a:r>
              <a:rPr lang="fr-FR" sz="2000" dirty="0" smtClean="0"/>
              <a:t> </a:t>
            </a:r>
            <a:r>
              <a:rPr lang="fr-FR" sz="2000" dirty="0"/>
              <a:t>de </a:t>
            </a:r>
            <a:r>
              <a:rPr lang="fr-FR" sz="2000" dirty="0" smtClean="0"/>
              <a:t>soi</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Energie</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Empathie</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Compétences</a:t>
            </a:r>
            <a:r>
              <a:rPr lang="fr-FR" sz="2000" dirty="0" smtClean="0"/>
              <a:t> sociales</a:t>
            </a:r>
          </a:p>
          <a:p>
            <a:pPr marL="0" lvl="0" indent="0" algn="ctr">
              <a:spcBef>
                <a:spcPts val="600"/>
              </a:spcBef>
              <a:buNone/>
            </a:pPr>
            <a:r>
              <a:rPr lang="fr-FR" sz="1900" b="1" dirty="0" smtClean="0">
                <a:solidFill>
                  <a:srgbClr val="FFFF00"/>
                </a:solidFill>
              </a:rPr>
              <a:t>L’atelier vous permettra d’adapter votre communication émotionnelle </a:t>
            </a:r>
          </a:p>
          <a:p>
            <a:pPr marL="0" lvl="0" indent="0" algn="ctr">
              <a:spcBef>
                <a:spcPts val="600"/>
              </a:spcBef>
              <a:buNone/>
            </a:pPr>
            <a:r>
              <a:rPr lang="fr-FR" sz="1900" b="1" dirty="0" smtClean="0">
                <a:solidFill>
                  <a:srgbClr val="FFFF00"/>
                </a:solidFill>
              </a:rPr>
              <a:t>et de transformer les freins émotionnels en clés de la réussite,</a:t>
            </a:r>
          </a:p>
          <a:p>
            <a:pPr marL="0" indent="0" algn="ctr">
              <a:spcBef>
                <a:spcPts val="600"/>
              </a:spcBef>
              <a:buNone/>
            </a:pPr>
            <a:r>
              <a:rPr lang="fr-FR" sz="1800" b="1" dirty="0">
                <a:solidFill>
                  <a:srgbClr val="FFFF00"/>
                </a:solidFill>
              </a:rPr>
              <a:t>atelier ponctué d’un QUIZZ, cas pratiques et jeux de rôles</a:t>
            </a:r>
            <a:endParaRPr lang="fr-FR" sz="2000" dirty="0"/>
          </a:p>
          <a:p>
            <a:pPr marL="0" lvl="0" indent="0" algn="ctr">
              <a:spcBef>
                <a:spcPts val="600"/>
              </a:spcBef>
              <a:buNone/>
            </a:pPr>
            <a:endParaRPr lang="fr-FR" sz="1900" b="1" dirty="0">
              <a:solidFill>
                <a:srgbClr val="FFFF00"/>
              </a:solidFill>
              <a:ea typeface="Calibri" panose="020F0502020204030204" pitchFamily="34" charset="0"/>
            </a:endParaRPr>
          </a:p>
          <a:p>
            <a:pPr marL="0" indent="0" algn="ctr">
              <a:spcBef>
                <a:spcPts val="60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19691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629916" y="875673"/>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a:t>
            </a:r>
            <a:r>
              <a:rPr lang="fr-FR" sz="2800" b="1" dirty="0" smtClean="0"/>
              <a:t>– WPMOT </a:t>
            </a:r>
            <a:r>
              <a:rPr lang="fr-FR" sz="2800" b="1" dirty="0"/>
              <a:t>– EQ – STRESS – 360°</a:t>
            </a:r>
            <a:r>
              <a:rPr lang="fr-FR" sz="2000" dirty="0"/>
              <a:t/>
            </a:r>
            <a:br>
              <a:rPr lang="fr-FR" sz="2000"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8</a:t>
            </a:r>
            <a:r>
              <a:rPr lang="fr-FR" b="1" dirty="0" smtClean="0">
                <a:solidFill>
                  <a:srgbClr val="FFFF00"/>
                </a:solidFill>
              </a:rPr>
              <a:t>: </a:t>
            </a:r>
          </a:p>
          <a:p>
            <a:r>
              <a:rPr lang="fr-FR" sz="1900" b="1" cap="none" dirty="0" smtClean="0">
                <a:solidFill>
                  <a:schemeClr val="tx1"/>
                </a:solidFill>
              </a:rPr>
              <a:t>LES BASIQUES : COMMUNIQUER AVEC BIENVEILLANCE</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https://www.billetweb.fr/gciale-8-les-basiques-communiquer-avec-bienveillance#.XkGWYvPKCK0.gmail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La bonne communication pour </a:t>
            </a:r>
            <a:r>
              <a:rPr lang="fr-FR" sz="2000" dirty="0" smtClean="0"/>
              <a:t> </a:t>
            </a:r>
            <a:r>
              <a:rPr lang="fr-FR" sz="2100" b="1" dirty="0" smtClean="0">
                <a:solidFill>
                  <a:srgbClr val="FFFF00"/>
                </a:solidFill>
              </a:rPr>
              <a:t>:</a:t>
            </a:r>
            <a:endParaRPr lang="fr-FR" sz="2100" b="1" dirty="0">
              <a:solidFill>
                <a:srgbClr val="FFFF00"/>
              </a:solidFill>
            </a:endParaRP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a:t>Les règles </a:t>
            </a:r>
            <a:r>
              <a:rPr lang="fr-FR" sz="2000" dirty="0"/>
              <a:t>de base de la </a:t>
            </a:r>
            <a:r>
              <a:rPr lang="fr-FR" sz="2000" dirty="0" smtClean="0"/>
              <a:t>communication</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Comprendre </a:t>
            </a:r>
            <a:r>
              <a:rPr lang="fr-FR" sz="2000" dirty="0"/>
              <a:t>ce qu’est la bienveillance et comment </a:t>
            </a:r>
            <a:r>
              <a:rPr lang="fr-FR" sz="2000" dirty="0" smtClean="0"/>
              <a:t>communiquer</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Pourquoi </a:t>
            </a:r>
            <a:r>
              <a:rPr lang="fr-FR" sz="2000" b="1" dirty="0"/>
              <a:t>la bienveillance </a:t>
            </a:r>
            <a:r>
              <a:rPr lang="fr-FR" sz="2000" dirty="0"/>
              <a:t>est-elle utile en </a:t>
            </a:r>
            <a:r>
              <a:rPr lang="fr-FR" sz="2000" dirty="0" smtClean="0"/>
              <a:t>communication</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Communiquer</a:t>
            </a:r>
            <a:r>
              <a:rPr lang="fr-FR" sz="2000" dirty="0" smtClean="0"/>
              <a:t> </a:t>
            </a:r>
            <a:r>
              <a:rPr lang="fr-FR" sz="2000" dirty="0"/>
              <a:t>en situation </a:t>
            </a:r>
            <a:r>
              <a:rPr lang="fr-FR" sz="2000" dirty="0" smtClean="0"/>
              <a:t>difficile</a:t>
            </a:r>
          </a:p>
          <a:p>
            <a:pPr marL="0" lvl="0" indent="0" algn="ctr">
              <a:lnSpc>
                <a:spcPct val="110000"/>
              </a:lnSpc>
              <a:spcBef>
                <a:spcPts val="0"/>
              </a:spcBef>
              <a:buClr>
                <a:srgbClr val="FFFF00"/>
              </a:buClr>
              <a:buNone/>
              <a:tabLst>
                <a:tab pos="5400040" algn="r"/>
              </a:tabLst>
            </a:pPr>
            <a:endParaRPr lang="fr-FR" sz="2000" dirty="0"/>
          </a:p>
          <a:p>
            <a:pPr marL="0" lvl="0" indent="0" algn="ctr">
              <a:lnSpc>
                <a:spcPct val="110000"/>
              </a:lnSpc>
              <a:spcBef>
                <a:spcPts val="0"/>
              </a:spcBef>
              <a:buClr>
                <a:srgbClr val="FFFF00"/>
              </a:buClr>
              <a:buNone/>
              <a:tabLst>
                <a:tab pos="5400040" algn="r"/>
              </a:tabLst>
            </a:pPr>
            <a:r>
              <a:rPr lang="fr-FR" sz="2000" dirty="0" smtClean="0"/>
              <a:t> </a:t>
            </a:r>
            <a:r>
              <a:rPr lang="fr-FR" sz="1900" b="1" dirty="0" smtClean="0">
                <a:solidFill>
                  <a:srgbClr val="FFFF00"/>
                </a:solidFill>
              </a:rPr>
              <a:t>L’atelier vous permettra d’acquérir les techniques et astuces d’une communication bienveillante,</a:t>
            </a:r>
          </a:p>
          <a:p>
            <a:pPr marL="0" indent="0" algn="ctr">
              <a:lnSpc>
                <a:spcPct val="110000"/>
              </a:lnSpc>
              <a:spcBef>
                <a:spcPts val="0"/>
              </a:spcBef>
              <a:buClr>
                <a:srgbClr val="FFFF00"/>
              </a:buClr>
              <a:buNone/>
              <a:tabLst>
                <a:tab pos="5400040" algn="r"/>
              </a:tabLst>
            </a:pPr>
            <a:r>
              <a:rPr lang="fr-FR" sz="1800" b="1" dirty="0">
                <a:solidFill>
                  <a:srgbClr val="FFFF00"/>
                </a:solidFill>
              </a:rPr>
              <a:t>atelier ponctué d’un QUIZZ, cas pratiques et jeux de rôles</a:t>
            </a:r>
            <a:endParaRPr lang="fr-FR" sz="2000" dirty="0"/>
          </a:p>
          <a:p>
            <a:pPr marL="0" lvl="0" indent="0" algn="ctr">
              <a:lnSpc>
                <a:spcPct val="110000"/>
              </a:lnSpc>
              <a:spcBef>
                <a:spcPts val="0"/>
              </a:spcBef>
              <a:buClr>
                <a:srgbClr val="FFFF00"/>
              </a:buClr>
              <a:buNone/>
              <a:tabLst>
                <a:tab pos="5400040" algn="r"/>
              </a:tabLst>
            </a:pPr>
            <a:endParaRPr lang="fr-FR" sz="1900" b="1" dirty="0">
              <a:solidFill>
                <a:srgbClr val="FFFF00"/>
              </a:solidFill>
              <a:ea typeface="Calibri" panose="020F0502020204030204" pitchFamily="34" charset="0"/>
            </a:endParaRPr>
          </a:p>
          <a:p>
            <a:pPr marL="0" indent="0" algn="ctr">
              <a:spcBef>
                <a:spcPts val="60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107000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188640"/>
            <a:ext cx="9144001" cy="1371600"/>
          </a:xfrm>
        </p:spPr>
        <p:txBody>
          <a:bodyPr rtlCol="0">
            <a:normAutofit fontScale="90000"/>
          </a:bodyPr>
          <a:lstStyle/>
          <a:p>
            <a:pPr rtl="0"/>
            <a:r>
              <a:rPr lang="fr-FR" b="1" dirty="0" smtClean="0"/>
              <a:t>ATELIERS  - </a:t>
            </a:r>
            <a:r>
              <a:rPr lang="fr-FR" b="1" dirty="0" smtClean="0">
                <a:solidFill>
                  <a:srgbClr val="FFFF00"/>
                </a:solidFill>
              </a:rPr>
              <a:t>Gestion commerciale (suite)</a:t>
            </a:r>
            <a:br>
              <a:rPr lang="fr-FR" b="1" dirty="0" smtClean="0">
                <a:solidFill>
                  <a:srgbClr val="FFFF00"/>
                </a:solidFill>
              </a:rPr>
            </a:br>
            <a:r>
              <a:rPr lang="fr-FR" b="1" dirty="0" smtClean="0">
                <a:solidFill>
                  <a:srgbClr val="FFFF00"/>
                </a:solidFill>
              </a:rPr>
              <a:t>Nadia MALOISEL</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998097611"/>
              </p:ext>
            </p:extLst>
          </p:nvPr>
        </p:nvGraphicFramePr>
        <p:xfrm>
          <a:off x="1053852" y="1124745"/>
          <a:ext cx="10873208" cy="5390163"/>
        </p:xfrm>
        <a:graphic>
          <a:graphicData uri="http://schemas.openxmlformats.org/drawingml/2006/table">
            <a:tbl>
              <a:tblPr firstRow="1" bandRow="1">
                <a:tableStyleId>{5C22544A-7EE6-4342-B048-85BDC9FD1C3A}</a:tableStyleId>
              </a:tblPr>
              <a:tblGrid>
                <a:gridCol w="936104"/>
                <a:gridCol w="423047"/>
                <a:gridCol w="1359151"/>
                <a:gridCol w="1359151"/>
                <a:gridCol w="1359151"/>
                <a:gridCol w="1359151"/>
                <a:gridCol w="1359151"/>
                <a:gridCol w="1359151"/>
                <a:gridCol w="1359151"/>
              </a:tblGrid>
              <a:tr h="357551">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893877">
                <a:tc gridSpan="2">
                  <a:txBody>
                    <a:bodyPr/>
                    <a:lstStyle/>
                    <a:p>
                      <a:pPr marL="0" algn="l" defTabSz="914400" rtl="0" eaLnBrk="1" latinLnBrk="0" hangingPunct="1"/>
                      <a:r>
                        <a:rPr lang="fr-FR" sz="1800" b="1" kern="1200" dirty="0" smtClean="0">
                          <a:solidFill>
                            <a:srgbClr val="0000FF"/>
                          </a:solidFill>
                          <a:latin typeface="+mn-lt"/>
                          <a:ea typeface="+mn-ea"/>
                          <a:cs typeface="+mn-cs"/>
                        </a:rPr>
                        <a:t>CG5</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21/04</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01/07</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a:solidFill>
                          <a:srgbClr val="0000FF"/>
                        </a:solidFill>
                      </a:endParaRPr>
                    </a:p>
                  </a:txBody>
                  <a:tcPr/>
                </a:tc>
              </a:tr>
              <a:tr h="893877">
                <a:tc gridSpan="2">
                  <a:txBody>
                    <a:bodyPr/>
                    <a:lstStyle/>
                    <a:p>
                      <a:pPr marL="0" algn="l" defTabSz="914400" rtl="0" eaLnBrk="1" latinLnBrk="0" hangingPunct="1"/>
                      <a:r>
                        <a:rPr lang="fr-FR" sz="1800" b="1" kern="1200" dirty="0" smtClean="0">
                          <a:solidFill>
                            <a:srgbClr val="0000FF"/>
                          </a:solidFill>
                          <a:latin typeface="+mn-lt"/>
                          <a:ea typeface="+mn-ea"/>
                          <a:cs typeface="+mn-cs"/>
                        </a:rPr>
                        <a:t>CG6</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dirty="0">
                        <a:solidFill>
                          <a:srgbClr val="0000FF"/>
                        </a:solidFill>
                      </a:endParaRPr>
                    </a:p>
                  </a:txBody>
                  <a:tcPr/>
                </a:tc>
                <a:tc>
                  <a:txBody>
                    <a:bodyPr/>
                    <a:lstStyle/>
                    <a:p>
                      <a:pPr algn="ctr"/>
                      <a:r>
                        <a:rPr lang="fr-FR" dirty="0" smtClean="0">
                          <a:solidFill>
                            <a:schemeClr val="bg1"/>
                          </a:solidFill>
                        </a:rPr>
                        <a:t>01/04</a:t>
                      </a:r>
                      <a:endParaRPr lang="fr-FR" baseline="0" dirty="0" smtClean="0">
                        <a:solidFill>
                          <a:schemeClr val="bg1"/>
                        </a:solidFill>
                      </a:endParaRPr>
                    </a:p>
                    <a:p>
                      <a:pPr marL="0" algn="ctr" defTabSz="914400" rtl="0" eaLnBrk="1" latinLnBrk="0" hangingPunct="1"/>
                      <a:r>
                        <a:rPr lang="fr-FR" sz="1200" b="1" kern="1200" baseline="0" dirty="0" smtClean="0">
                          <a:solidFill>
                            <a:schemeClr val="bg1"/>
                          </a:solidFill>
                          <a:latin typeface="+mn-lt"/>
                          <a:ea typeface="+mn-ea"/>
                          <a:cs typeface="+mn-cs"/>
                        </a:rPr>
                        <a:t>8h/12h</a:t>
                      </a:r>
                    </a:p>
                  </a:txBody>
                  <a:tcPr/>
                </a:tc>
                <a:tc>
                  <a:txBody>
                    <a:bodyPr/>
                    <a:lstStyle/>
                    <a:p>
                      <a:pPr algn="ctr"/>
                      <a:endParaRPr lang="fr-FR" sz="1200"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r>
              <a:tr h="625714">
                <a:tc gridSpan="2">
                  <a:txBody>
                    <a:bodyPr/>
                    <a:lstStyle/>
                    <a:p>
                      <a:pPr marL="0" algn="l" defTabSz="914400" rtl="0" eaLnBrk="1" latinLnBrk="0" hangingPunct="1"/>
                      <a:r>
                        <a:rPr lang="fr-FR" sz="1800" b="1" kern="1200" dirty="0" smtClean="0">
                          <a:solidFill>
                            <a:srgbClr val="0000FF"/>
                          </a:solidFill>
                          <a:latin typeface="+mn-lt"/>
                          <a:ea typeface="+mn-ea"/>
                          <a:cs typeface="+mn-cs"/>
                        </a:rPr>
                        <a:t>CG7</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a:p>
                  </a:txBody>
                  <a:tcPr/>
                </a:tc>
                <a:tc>
                  <a:txBody>
                    <a:bodyPr/>
                    <a:lstStyle/>
                    <a:p>
                      <a:endParaRPr lang="fr-FR" dirty="0"/>
                    </a:p>
                  </a:txBody>
                  <a:tcPr/>
                </a:tc>
                <a:tc>
                  <a:txBody>
                    <a:bodyPr/>
                    <a:lstStyle/>
                    <a:p>
                      <a:pPr algn="ctr"/>
                      <a:endParaRPr lang="fr-FR" dirty="0"/>
                    </a:p>
                  </a:txBody>
                  <a:tcPr/>
                </a:tc>
                <a:tc>
                  <a:txBody>
                    <a:bodyPr/>
                    <a:lstStyle/>
                    <a:p>
                      <a:pPr algn="ctr"/>
                      <a:r>
                        <a:rPr lang="fr-FR" dirty="0" smtClean="0">
                          <a:solidFill>
                            <a:schemeClr val="bg1"/>
                          </a:solidFill>
                        </a:rPr>
                        <a:t>20/04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bg1"/>
                          </a:solidFill>
                          <a:latin typeface="+mn-lt"/>
                          <a:ea typeface="+mn-ea"/>
                          <a:cs typeface="+mn-cs"/>
                        </a:rPr>
                        <a:t>14h/18h</a:t>
                      </a:r>
                      <a:endParaRPr lang="fr-FR" sz="1200" b="1" kern="1200" baseline="0" dirty="0">
                        <a:solidFill>
                          <a:schemeClr val="bg1"/>
                        </a:solidFill>
                        <a:latin typeface="+mn-lt"/>
                        <a:ea typeface="+mn-ea"/>
                        <a:cs typeface="+mn-cs"/>
                      </a:endParaRPr>
                    </a:p>
                  </a:txBody>
                  <a:tcPr/>
                </a:tc>
                <a:tc>
                  <a:txBody>
                    <a:bodyPr/>
                    <a:lstStyle/>
                    <a:p>
                      <a:endParaRPr lang="fr-FR"/>
                    </a:p>
                  </a:txBody>
                  <a:tcPr/>
                </a:tc>
                <a:tc>
                  <a:txBody>
                    <a:bodyPr/>
                    <a:lstStyle/>
                    <a:p>
                      <a:pPr algn="ctr"/>
                      <a:endParaRPr lang="fr-FR" dirty="0"/>
                    </a:p>
                  </a:txBody>
                  <a:tcPr/>
                </a:tc>
                <a:tc>
                  <a:txBody>
                    <a:bodyPr/>
                    <a:lstStyle/>
                    <a:p>
                      <a:endParaRPr lang="fr-FR"/>
                    </a:p>
                  </a:txBody>
                  <a:tcPr/>
                </a:tc>
              </a:tr>
              <a:tr h="625245">
                <a:tc gridSpan="2">
                  <a:txBody>
                    <a:bodyPr/>
                    <a:lstStyle/>
                    <a:p>
                      <a:r>
                        <a:rPr lang="fr-FR" b="1" dirty="0" smtClean="0">
                          <a:solidFill>
                            <a:srgbClr val="0000FF"/>
                          </a:solidFill>
                        </a:rPr>
                        <a:t>CG8</a:t>
                      </a:r>
                      <a:endParaRPr lang="fr-FR" b="1" dirty="0">
                        <a:solidFill>
                          <a:srgbClr val="0000FF"/>
                        </a:solidFill>
                      </a:endParaRPr>
                    </a:p>
                  </a:txBody>
                  <a:tcPr/>
                </a:tc>
                <a:tc hMerge="1">
                  <a:txBody>
                    <a:bodyPr/>
                    <a:lstStyle/>
                    <a:p>
                      <a:endParaRPr lang="fr-FR"/>
                    </a:p>
                  </a:txBody>
                  <a:tcPr/>
                </a:tc>
                <a:tc>
                  <a:txBody>
                    <a:bodyPr/>
                    <a:lstStyle/>
                    <a:p>
                      <a:pPr algn="ctr"/>
                      <a:r>
                        <a:rPr lang="fr-FR" dirty="0" smtClean="0">
                          <a:solidFill>
                            <a:srgbClr val="0000FF"/>
                          </a:solidFill>
                        </a:rPr>
                        <a:t> </a:t>
                      </a:r>
                      <a:endParaRPr lang="fr-FR" dirty="0">
                        <a:solidFill>
                          <a:srgbClr val="0000FF"/>
                        </a:solidFill>
                      </a:endParaRPr>
                    </a:p>
                  </a:txBody>
                  <a:tcPr/>
                </a:tc>
                <a:tc>
                  <a:txBody>
                    <a:bodyPr/>
                    <a:lstStyle/>
                    <a:p>
                      <a:pPr algn="ctr"/>
                      <a:endParaRPr lang="fr-FR" dirty="0">
                        <a:solidFill>
                          <a:schemeClr val="bg1"/>
                        </a:solidFill>
                      </a:endParaRPr>
                    </a:p>
                  </a:txBody>
                  <a:tcPr/>
                </a:tc>
                <a:tc>
                  <a:txBody>
                    <a:bodyPr/>
                    <a:lstStyle/>
                    <a:p>
                      <a:pPr algn="ctr"/>
                      <a:endParaRPr lang="fr-FR" sz="1200" dirty="0"/>
                    </a:p>
                  </a:txBody>
                  <a:tcPr/>
                </a:tc>
                <a:tc>
                  <a:txBody>
                    <a:bodyPr/>
                    <a:lstStyle/>
                    <a:p>
                      <a:pPr algn="ctr"/>
                      <a:r>
                        <a:rPr lang="fr-FR" sz="1800" dirty="0" smtClean="0">
                          <a:solidFill>
                            <a:schemeClr val="bg1"/>
                          </a:solidFill>
                        </a:rPr>
                        <a:t>22/04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bg1"/>
                          </a:solidFill>
                          <a:latin typeface="+mn-lt"/>
                          <a:ea typeface="+mn-ea"/>
                          <a:cs typeface="+mn-cs"/>
                        </a:rPr>
                        <a:t> 8h/12h</a:t>
                      </a:r>
                    </a:p>
                  </a:txBody>
                  <a:tcPr/>
                </a:tc>
                <a:tc>
                  <a:txBody>
                    <a:bodyPr/>
                    <a:lstStyle/>
                    <a:p>
                      <a:pPr marL="0" algn="ctr" defTabSz="914400" rtl="0" eaLnBrk="1" latinLnBrk="0" hangingPunct="1"/>
                      <a:endParaRPr lang="fr-FR" sz="1200" b="1" baseline="0" dirty="0" smtClean="0">
                        <a:solidFill>
                          <a:schemeClr val="bg1"/>
                        </a:solidFill>
                      </a:endParaRPr>
                    </a:p>
                  </a:txBody>
                  <a:tcPr/>
                </a:tc>
                <a:tc>
                  <a:txBody>
                    <a:bodyPr/>
                    <a:lstStyle/>
                    <a:p>
                      <a:pPr marL="0" algn="ctr" defTabSz="914400" rtl="0" eaLnBrk="1" latinLnBrk="0" hangingPunct="1"/>
                      <a:endParaRPr lang="fr-FR" dirty="0">
                        <a:solidFill>
                          <a:schemeClr val="bg1"/>
                        </a:solidFill>
                      </a:endParaRPr>
                    </a:p>
                  </a:txBody>
                  <a:tcPr/>
                </a:tc>
                <a:tc>
                  <a:txBody>
                    <a:bodyPr/>
                    <a:lstStyle/>
                    <a:p>
                      <a:pPr marL="0" algn="ctr" defTabSz="914400" rtl="0" eaLnBrk="1" latinLnBrk="0" hangingPunct="1"/>
                      <a:endParaRPr lang="fr-FR" sz="1200" b="1" baseline="0" dirty="0" smtClean="0">
                        <a:solidFill>
                          <a:schemeClr val="bg1"/>
                        </a:solidFill>
                      </a:endParaRPr>
                    </a:p>
                  </a:txBody>
                  <a:tcPr/>
                </a:tc>
              </a:tr>
              <a:tr h="357551">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CG5</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hlinkClick r:id="rId2"/>
                        </a:rPr>
                        <a:t>https://www.billetweb.fr/gciale-5-les-approfondissements-developper-sa-confiance-et-estime-de-soi#.XkGWLba2Kfc.gmail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CG6</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hlinkClick r:id="rId3"/>
                        </a:rPr>
                        <a:t>https://www.billetweb.fr/gciale-6-les-basiques-developper-son-ecoute-active#.XkGU_mxeMjY.gmail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CG7</a:t>
                      </a:r>
                      <a:endParaRPr lang="fr-FR" b="1" dirty="0">
                        <a:solidFill>
                          <a:schemeClr val="tx1"/>
                        </a:solidFill>
                      </a:endParaRPr>
                    </a:p>
                  </a:txBody>
                  <a:tcPr>
                    <a:solidFill>
                      <a:srgbClr val="0000FF"/>
                    </a:solidFill>
                  </a:tcPr>
                </a:tc>
                <a:tc gridSpan="8">
                  <a:txBody>
                    <a:bodyPr/>
                    <a:lstStyle/>
                    <a:p>
                      <a:r>
                        <a:rPr lang="fr-FR" sz="1200" b="1" cap="none" dirty="0" smtClean="0">
                          <a:solidFill>
                            <a:schemeClr val="tx1"/>
                          </a:solidFill>
                          <a:hlinkClick r:id="rId4"/>
                        </a:rPr>
                        <a:t>https://www.billetweb.fr/gciale-7-les-basiques-developper-son-intelligence-emotionnelle#.XkGV2BWY9WE.gmail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02127">
                <a:tc>
                  <a:txBody>
                    <a:bodyPr/>
                    <a:lstStyle/>
                    <a:p>
                      <a:r>
                        <a:rPr lang="fr-FR" b="1" dirty="0" smtClean="0">
                          <a:solidFill>
                            <a:schemeClr val="tx1"/>
                          </a:solidFill>
                        </a:rPr>
                        <a:t>CG8</a:t>
                      </a:r>
                      <a:r>
                        <a:rPr lang="fr-FR" b="1" baseline="0" dirty="0" smtClean="0">
                          <a:solidFill>
                            <a:schemeClr val="tx1"/>
                          </a:solidFill>
                        </a:rPr>
                        <a:t> </a:t>
                      </a:r>
                      <a:endParaRPr lang="fr-FR" b="1" dirty="0">
                        <a:solidFill>
                          <a:schemeClr val="tx1"/>
                        </a:solidFill>
                      </a:endParaRPr>
                    </a:p>
                  </a:txBody>
                  <a:tcPr>
                    <a:solidFill>
                      <a:srgbClr val="0000FF"/>
                    </a:solidFill>
                  </a:tcPr>
                </a:tc>
                <a:tc gridSpan="8">
                  <a:txBody>
                    <a:bodyPr/>
                    <a:lstStyle/>
                    <a:p>
                      <a:r>
                        <a:rPr lang="fr-FR" sz="1200" dirty="0" smtClean="0"/>
                        <a:t> </a:t>
                      </a:r>
                      <a:r>
                        <a:rPr lang="fr-FR" sz="1200" dirty="0" smtClean="0">
                          <a:hlinkClick r:id="rId5"/>
                        </a:rPr>
                        <a:t>https://www.billetweb.fr/gciale-8-les-basiques-communiquer-avec-bienveillance#.XkGWYvPKCK0.gmail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295330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629916" y="838251"/>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a:t>
            </a:r>
            <a:r>
              <a:rPr lang="fr-FR" sz="2800" b="1" dirty="0" smtClean="0"/>
              <a:t>– WPMOT </a:t>
            </a:r>
            <a:r>
              <a:rPr lang="fr-FR" sz="2800" b="1" dirty="0"/>
              <a:t>– EQ – STRESS – 360°</a:t>
            </a:r>
            <a:r>
              <a:rPr lang="fr-FR" sz="2000" dirty="0"/>
              <a:t/>
            </a:r>
            <a:br>
              <a:rPr lang="fr-FR" sz="2000"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9</a:t>
            </a:r>
            <a:r>
              <a:rPr lang="fr-FR" b="1" dirty="0" smtClean="0">
                <a:solidFill>
                  <a:srgbClr val="FFFF00"/>
                </a:solidFill>
              </a:rPr>
              <a:t>: </a:t>
            </a:r>
          </a:p>
          <a:p>
            <a:r>
              <a:rPr lang="fr-FR" sz="1800" b="1" dirty="0" smtClean="0">
                <a:solidFill>
                  <a:schemeClr val="tx1"/>
                </a:solidFill>
              </a:rPr>
              <a:t>Les basiques </a:t>
            </a:r>
            <a:r>
              <a:rPr lang="fr-FR" sz="1800" b="1" dirty="0">
                <a:solidFill>
                  <a:schemeClr val="tx1"/>
                </a:solidFill>
              </a:rPr>
              <a:t>: Améliorer </a:t>
            </a:r>
            <a:r>
              <a:rPr lang="fr-FR" sz="1800" b="1" dirty="0" smtClean="0">
                <a:solidFill>
                  <a:schemeClr val="tx1"/>
                </a:solidFill>
              </a:rPr>
              <a:t>son organisation et gagner du </a:t>
            </a:r>
            <a:r>
              <a:rPr lang="fr-FR" sz="1800" b="1" dirty="0">
                <a:solidFill>
                  <a:schemeClr val="tx1"/>
                </a:solidFill>
              </a:rPr>
              <a:t>temps  </a:t>
            </a:r>
            <a:r>
              <a:rPr lang="fr-FR" sz="1800" b="1" dirty="0" smtClean="0">
                <a:solidFill>
                  <a:schemeClr val="tx1"/>
                </a:solidFill>
              </a:rPr>
              <a:t> </a:t>
            </a:r>
            <a:endParaRPr lang="fr-FR" sz="1800" dirty="0">
              <a:solidFill>
                <a:schemeClr val="tx1"/>
              </a:solidFill>
            </a:endParaRP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rPr>
              <a:t> </a:t>
            </a:r>
            <a:r>
              <a:rPr lang="fr-FR" sz="800" b="1" cap="none" dirty="0" smtClean="0">
                <a:solidFill>
                  <a:schemeClr val="tx1"/>
                </a:solidFill>
                <a:hlinkClick r:id="rId2"/>
              </a:rPr>
              <a:t>https://www.billetweb.fr/gciale-9-les-basiques-ameliorer-son-organisation-et-gagner-du-temps#.XkZm-0l8pQo.gmail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Appréhendons – identifions et maitrisons le temps :</a:t>
            </a:r>
            <a:endParaRPr lang="fr-FR" sz="2100" b="1" dirty="0">
              <a:solidFill>
                <a:srgbClr val="FFFF00"/>
              </a:solidFill>
            </a:endParaRP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a:t>Comprendre </a:t>
            </a:r>
            <a:r>
              <a:rPr lang="fr-FR" sz="2000" dirty="0"/>
              <a:t>votre fiche de poste et vos </a:t>
            </a:r>
            <a:r>
              <a:rPr lang="fr-FR" sz="2000" dirty="0" smtClean="0"/>
              <a:t>missions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Priori</a:t>
            </a:r>
            <a:r>
              <a:rPr lang="fr-FR" sz="2000" dirty="0" smtClean="0"/>
              <a:t>ser </a:t>
            </a:r>
            <a:r>
              <a:rPr lang="fr-FR" sz="2000" dirty="0"/>
              <a:t>vos </a:t>
            </a:r>
            <a:r>
              <a:rPr lang="fr-FR" sz="2000" dirty="0" smtClean="0"/>
              <a:t>missions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dirty="0" smtClean="0"/>
              <a:t>Vous </a:t>
            </a:r>
            <a:r>
              <a:rPr lang="fr-FR" sz="2000" b="1" dirty="0" smtClean="0"/>
              <a:t>organiser</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Savoir</a:t>
            </a:r>
            <a:r>
              <a:rPr lang="fr-FR" sz="2000" dirty="0" smtClean="0"/>
              <a:t> </a:t>
            </a:r>
            <a:r>
              <a:rPr lang="fr-FR" sz="2000" dirty="0"/>
              <a:t>dire non et poser vos </a:t>
            </a:r>
            <a:r>
              <a:rPr lang="fr-FR" sz="2000" dirty="0" smtClean="0"/>
              <a:t>limites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Gérer </a:t>
            </a:r>
            <a:r>
              <a:rPr lang="fr-FR" sz="2000" dirty="0"/>
              <a:t>le stress provoqué par la pression de la gestion du temps</a:t>
            </a:r>
          </a:p>
          <a:p>
            <a:pPr marL="0" lvl="0" indent="0" algn="ctr">
              <a:lnSpc>
                <a:spcPct val="110000"/>
              </a:lnSpc>
              <a:spcBef>
                <a:spcPts val="0"/>
              </a:spcBef>
              <a:buClr>
                <a:srgbClr val="FFFF00"/>
              </a:buClr>
              <a:buNone/>
              <a:tabLst>
                <a:tab pos="5400040" algn="r"/>
              </a:tabLst>
            </a:pPr>
            <a:r>
              <a:rPr lang="fr-FR" sz="2000" dirty="0" smtClean="0"/>
              <a:t> </a:t>
            </a:r>
          </a:p>
          <a:p>
            <a:pPr marL="0" lvl="0" indent="0" algn="ctr">
              <a:lnSpc>
                <a:spcPct val="110000"/>
              </a:lnSpc>
              <a:spcBef>
                <a:spcPts val="0"/>
              </a:spcBef>
              <a:buClr>
                <a:srgbClr val="FFFF00"/>
              </a:buClr>
              <a:buNone/>
              <a:tabLst>
                <a:tab pos="5400040" algn="r"/>
              </a:tabLst>
            </a:pPr>
            <a:r>
              <a:rPr lang="fr-FR" sz="1900" b="1" dirty="0" smtClean="0">
                <a:solidFill>
                  <a:srgbClr val="FFFF00"/>
                </a:solidFill>
              </a:rPr>
              <a:t>L’atelier vous permettra de prendre votre temps en main pour une meilleure efficacité,</a:t>
            </a:r>
          </a:p>
          <a:p>
            <a:pPr marL="0" indent="0" algn="ctr">
              <a:lnSpc>
                <a:spcPct val="110000"/>
              </a:lnSpc>
              <a:spcBef>
                <a:spcPts val="0"/>
              </a:spcBef>
              <a:buClr>
                <a:srgbClr val="FFFF00"/>
              </a:buClr>
              <a:buNone/>
              <a:tabLst>
                <a:tab pos="5400040" algn="r"/>
              </a:tabLst>
            </a:pPr>
            <a:r>
              <a:rPr lang="fr-FR" sz="2000" b="1" dirty="0">
                <a:solidFill>
                  <a:srgbClr val="FFFF00"/>
                </a:solidFill>
              </a:rPr>
              <a:t>atelier ponctué d’un QUIZZ, cas pratiques et jeux de rôles</a:t>
            </a:r>
            <a:endParaRPr lang="fr-FR" sz="2000" dirty="0"/>
          </a:p>
          <a:p>
            <a:pPr marL="0" lvl="0" indent="0" algn="ctr">
              <a:lnSpc>
                <a:spcPct val="110000"/>
              </a:lnSpc>
              <a:spcBef>
                <a:spcPts val="0"/>
              </a:spcBef>
              <a:buClr>
                <a:srgbClr val="FFFF00"/>
              </a:buClr>
              <a:buNone/>
              <a:tabLst>
                <a:tab pos="5400040" algn="r"/>
              </a:tabLst>
            </a:pPr>
            <a:endParaRPr lang="fr-FR" sz="1900" b="1" dirty="0">
              <a:solidFill>
                <a:srgbClr val="FFFF00"/>
              </a:solidFill>
              <a:ea typeface="Calibri" panose="020F0502020204030204" pitchFamily="34" charset="0"/>
            </a:endParaRPr>
          </a:p>
          <a:p>
            <a:pPr marL="0" indent="0" algn="ctr">
              <a:spcBef>
                <a:spcPts val="60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36801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629916" y="838251"/>
            <a:ext cx="9144001" cy="993262"/>
          </a:xfrm>
        </p:spPr>
        <p:txBody>
          <a:bodyPr>
            <a:normAutofit fontScale="90000"/>
          </a:bodyPr>
          <a:lstStyle/>
          <a:p>
            <a:r>
              <a:rPr lang="fr-FR" sz="3100" b="1" dirty="0"/>
              <a:t>Intervenante : Nadia MALOISEL</a:t>
            </a:r>
            <a:r>
              <a:rPr lang="fr-FR" sz="3100" dirty="0"/>
              <a:t/>
            </a:r>
            <a:br>
              <a:rPr lang="fr-FR" sz="3100" dirty="0"/>
            </a:br>
            <a:r>
              <a:rPr lang="fr-FR" sz="3100" b="1" dirty="0" smtClean="0"/>
              <a:t>Formatrice – Consultante - </a:t>
            </a:r>
            <a:r>
              <a:rPr lang="fr-FR" sz="3100" b="1" dirty="0"/>
              <a:t>Coach</a:t>
            </a:r>
            <a:r>
              <a:rPr lang="fr-FR" sz="2800" b="1" dirty="0"/>
              <a:t/>
            </a:r>
            <a:br>
              <a:rPr lang="fr-FR" sz="2800" b="1" dirty="0"/>
            </a:br>
            <a:r>
              <a:rPr lang="fr-FR" sz="2800" b="1" dirty="0"/>
              <a:t>Certifiée : DISC </a:t>
            </a:r>
            <a:r>
              <a:rPr lang="fr-FR" sz="2800" b="1" dirty="0" smtClean="0"/>
              <a:t>– WPMOT </a:t>
            </a:r>
            <a:r>
              <a:rPr lang="fr-FR" sz="2800" b="1" dirty="0"/>
              <a:t>– EQ – STRESS – 360°</a:t>
            </a:r>
            <a:r>
              <a:rPr lang="fr-FR" sz="2000" dirty="0"/>
              <a:t/>
            </a:r>
            <a:br>
              <a:rPr lang="fr-FR" sz="2000"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10</a:t>
            </a:r>
            <a:r>
              <a:rPr lang="fr-FR" b="1" dirty="0" smtClean="0">
                <a:solidFill>
                  <a:srgbClr val="FFFF00"/>
                </a:solidFill>
              </a:rPr>
              <a:t>: </a:t>
            </a:r>
          </a:p>
          <a:p>
            <a:r>
              <a:rPr lang="fr-FR" sz="1800" b="1" dirty="0" smtClean="0">
                <a:solidFill>
                  <a:schemeClr val="tx1"/>
                </a:solidFill>
              </a:rPr>
              <a:t>Les approfondissements : Améliorer son organisation et gagner du temps</a:t>
            </a:r>
            <a:r>
              <a:rPr lang="fr-FR" sz="1800" b="1" dirty="0">
                <a:solidFill>
                  <a:schemeClr val="tx1"/>
                </a:solidFill>
              </a:rPr>
              <a:t> </a:t>
            </a:r>
            <a:r>
              <a:rPr lang="fr-FR" sz="1800" b="1" dirty="0" smtClean="0">
                <a:solidFill>
                  <a:schemeClr val="tx1"/>
                </a:solidFill>
              </a:rPr>
              <a:t> </a:t>
            </a:r>
            <a:endParaRPr lang="fr-FR" sz="1800" dirty="0">
              <a:solidFill>
                <a:schemeClr val="tx1"/>
              </a:solidFill>
            </a:endParaRP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https://www.billetweb.fr/gciale-9-les-approfondissements-ameliorer-son-organisation-et-gagner-du-temps#.XkGUzh6gbN0.gmail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Appréhendons – identifions et maitrisons le temps :</a:t>
            </a:r>
            <a:endParaRPr lang="fr-FR" sz="2100" b="1" dirty="0">
              <a:solidFill>
                <a:srgbClr val="FFFF00"/>
              </a:solidFill>
            </a:endParaRP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a:t>Comprendre </a:t>
            </a:r>
            <a:r>
              <a:rPr lang="fr-FR" sz="2000" dirty="0"/>
              <a:t>votre fiche de poste et vos </a:t>
            </a:r>
            <a:r>
              <a:rPr lang="fr-FR" sz="2000" dirty="0" smtClean="0"/>
              <a:t>missions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Priori</a:t>
            </a:r>
            <a:r>
              <a:rPr lang="fr-FR" sz="2000" dirty="0" smtClean="0"/>
              <a:t>ser </a:t>
            </a:r>
            <a:r>
              <a:rPr lang="fr-FR" sz="2000" dirty="0"/>
              <a:t>vos </a:t>
            </a:r>
            <a:r>
              <a:rPr lang="fr-FR" sz="2000" dirty="0" smtClean="0"/>
              <a:t>missions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dirty="0" smtClean="0"/>
              <a:t>Vous </a:t>
            </a:r>
            <a:r>
              <a:rPr lang="fr-FR" sz="2000" b="1" dirty="0" smtClean="0"/>
              <a:t>organiser</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Savoir</a:t>
            </a:r>
            <a:r>
              <a:rPr lang="fr-FR" sz="2000" dirty="0" smtClean="0"/>
              <a:t> </a:t>
            </a:r>
            <a:r>
              <a:rPr lang="fr-FR" sz="2000" dirty="0"/>
              <a:t>dire non et poser vos </a:t>
            </a:r>
            <a:r>
              <a:rPr lang="fr-FR" sz="2000" dirty="0" smtClean="0"/>
              <a:t>limites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Gérer </a:t>
            </a:r>
            <a:r>
              <a:rPr lang="fr-FR" sz="2000" dirty="0"/>
              <a:t>le stress provoqué par la pression de la gestion du </a:t>
            </a:r>
            <a:r>
              <a:rPr lang="fr-FR" sz="2000" dirty="0" smtClean="0"/>
              <a:t>temps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Les 5 clés </a:t>
            </a:r>
            <a:r>
              <a:rPr lang="fr-FR" sz="2000" dirty="0" smtClean="0"/>
              <a:t>pour gérer son temps</a:t>
            </a:r>
          </a:p>
          <a:p>
            <a:pPr marL="342900" lvl="0" indent="-342900">
              <a:lnSpc>
                <a:spcPct val="100000"/>
              </a:lnSpc>
              <a:spcBef>
                <a:spcPts val="0"/>
              </a:spcBef>
              <a:buClr>
                <a:srgbClr val="FFFF00"/>
              </a:buClr>
              <a:buFont typeface="Wingdings" panose="05000000000000000000" pitchFamily="2" charset="2"/>
              <a:buChar char="Ø"/>
              <a:tabLst>
                <a:tab pos="5400040" algn="r"/>
              </a:tabLst>
            </a:pPr>
            <a:r>
              <a:rPr lang="fr-FR" sz="2000" b="1" dirty="0" smtClean="0"/>
              <a:t>Mettre en place </a:t>
            </a:r>
            <a:r>
              <a:rPr lang="fr-FR" sz="2000" dirty="0" smtClean="0"/>
              <a:t>une organisation optimale </a:t>
            </a:r>
            <a:endParaRPr lang="fr-FR" sz="1000" dirty="0" smtClean="0"/>
          </a:p>
          <a:p>
            <a:pPr marL="0" lvl="0" indent="0" algn="ctr">
              <a:lnSpc>
                <a:spcPct val="110000"/>
              </a:lnSpc>
              <a:spcBef>
                <a:spcPts val="0"/>
              </a:spcBef>
              <a:buClr>
                <a:srgbClr val="FFFF00"/>
              </a:buClr>
              <a:buNone/>
              <a:tabLst>
                <a:tab pos="5400040" algn="r"/>
              </a:tabLst>
            </a:pPr>
            <a:endParaRPr lang="fr-FR" sz="1000" b="1" dirty="0" smtClean="0">
              <a:solidFill>
                <a:srgbClr val="FFFF00"/>
              </a:solidFill>
            </a:endParaRPr>
          </a:p>
          <a:p>
            <a:pPr marL="0" lvl="0" indent="0" algn="ctr">
              <a:lnSpc>
                <a:spcPct val="110000"/>
              </a:lnSpc>
              <a:spcBef>
                <a:spcPts val="0"/>
              </a:spcBef>
              <a:buClr>
                <a:srgbClr val="FFFF00"/>
              </a:buClr>
              <a:buNone/>
              <a:tabLst>
                <a:tab pos="5400040" algn="r"/>
              </a:tabLst>
            </a:pPr>
            <a:r>
              <a:rPr lang="fr-FR" sz="1900" b="1" dirty="0" smtClean="0">
                <a:solidFill>
                  <a:srgbClr val="FFFF00"/>
                </a:solidFill>
              </a:rPr>
              <a:t>L’atelier vous permettra de prendre votre temps en main pour une meilleure efficacité,</a:t>
            </a:r>
          </a:p>
          <a:p>
            <a:pPr marL="0" indent="0" algn="ctr">
              <a:lnSpc>
                <a:spcPct val="110000"/>
              </a:lnSpc>
              <a:spcBef>
                <a:spcPts val="0"/>
              </a:spcBef>
              <a:buClr>
                <a:srgbClr val="FFFF00"/>
              </a:buClr>
              <a:buNone/>
              <a:tabLst>
                <a:tab pos="5400040" algn="r"/>
              </a:tabLst>
            </a:pPr>
            <a:r>
              <a:rPr lang="fr-FR" sz="2000" b="1" dirty="0" smtClean="0">
                <a:solidFill>
                  <a:srgbClr val="FFFF00"/>
                </a:solidFill>
              </a:rPr>
              <a:t>atelier ponctué d’un QUIZZ, cas pratiques et jeux de rôles</a:t>
            </a:r>
            <a:endParaRPr lang="fr-FR" sz="2000" dirty="0" smtClean="0"/>
          </a:p>
          <a:p>
            <a:pPr marL="0" lvl="0" indent="0" algn="ctr">
              <a:lnSpc>
                <a:spcPct val="110000"/>
              </a:lnSpc>
              <a:spcBef>
                <a:spcPts val="0"/>
              </a:spcBef>
              <a:buClr>
                <a:srgbClr val="FFFF00"/>
              </a:buClr>
              <a:buNone/>
              <a:tabLst>
                <a:tab pos="5400040" algn="r"/>
              </a:tabLst>
            </a:pPr>
            <a:endParaRPr lang="fr-FR" sz="1900" b="1" dirty="0" smtClean="0">
              <a:solidFill>
                <a:srgbClr val="FFFF00"/>
              </a:solidFill>
              <a:ea typeface="Calibri" panose="020F0502020204030204" pitchFamily="34" charset="0"/>
            </a:endParaRPr>
          </a:p>
          <a:p>
            <a:pPr marL="0" indent="0" algn="ctr">
              <a:spcBef>
                <a:spcPts val="600"/>
              </a:spcBef>
              <a:buNone/>
            </a:pPr>
            <a:endParaRPr lang="fr-FR" sz="72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 y="262187"/>
            <a:ext cx="1152128" cy="115212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726" y="298190"/>
            <a:ext cx="3000333" cy="1154967"/>
          </a:xfrm>
          <a:prstGeom prst="rect">
            <a:avLst/>
          </a:prstGeom>
        </p:spPr>
      </p:pic>
    </p:spTree>
    <p:extLst>
      <p:ext uri="{BB962C8B-B14F-4D97-AF65-F5344CB8AC3E}">
        <p14:creationId xmlns:p14="http://schemas.microsoft.com/office/powerpoint/2010/main" val="24951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2413" y="-99392"/>
            <a:ext cx="9144001" cy="1371600"/>
          </a:xfrm>
        </p:spPr>
        <p:txBody>
          <a:bodyPr/>
          <a:lstStyle/>
          <a:p>
            <a:r>
              <a:rPr lang="fr-FR" dirty="0" smtClean="0">
                <a:solidFill>
                  <a:srgbClr val="FFFF00"/>
                </a:solidFill>
              </a:rPr>
              <a:t>ORGANISATION</a:t>
            </a:r>
            <a:endParaRPr lang="fr-FR" dirty="0"/>
          </a:p>
        </p:txBody>
      </p:sp>
      <p:sp>
        <p:nvSpPr>
          <p:cNvPr id="3" name="Espace réservé du contenu 2"/>
          <p:cNvSpPr>
            <a:spLocks noGrp="1"/>
          </p:cNvSpPr>
          <p:nvPr>
            <p:ph idx="1"/>
          </p:nvPr>
        </p:nvSpPr>
        <p:spPr>
          <a:xfrm>
            <a:off x="1532023" y="1297895"/>
            <a:ext cx="9242909" cy="5371465"/>
          </a:xfrm>
        </p:spPr>
        <p:txBody>
          <a:bodyPr>
            <a:normAutofit fontScale="70000" lnSpcReduction="20000"/>
          </a:bodyPr>
          <a:lstStyle/>
          <a:p>
            <a:pPr>
              <a:lnSpc>
                <a:spcPct val="100000"/>
              </a:lnSpc>
              <a:spcBef>
                <a:spcPts val="600"/>
              </a:spcBef>
              <a:buClr>
                <a:srgbClr val="FFFF00"/>
              </a:buClr>
              <a:buFont typeface="Wingdings" panose="05000000000000000000" pitchFamily="2" charset="2"/>
              <a:buChar char="Ø"/>
            </a:pPr>
            <a:r>
              <a:rPr lang="fr-FR" dirty="0" smtClean="0"/>
              <a:t>Dans le cadre des ateliers, les participants utilisent leur propre  ordinateur ou téléphone pour les applications</a:t>
            </a:r>
          </a:p>
          <a:p>
            <a:pPr>
              <a:lnSpc>
                <a:spcPct val="100000"/>
              </a:lnSpc>
              <a:spcBef>
                <a:spcPts val="600"/>
              </a:spcBef>
              <a:buClr>
                <a:srgbClr val="FFFF00"/>
              </a:buClr>
              <a:buFont typeface="Wingdings" panose="05000000000000000000" pitchFamily="2" charset="2"/>
              <a:buChar char="Ø"/>
            </a:pPr>
            <a:r>
              <a:rPr lang="fr-FR" dirty="0" smtClean="0"/>
              <a:t>Les repas ne sont pas inclus, en dehors de l’atelier bien –être ZEN TANAAV. Nous pourrons réserver auprès de notre partenaire</a:t>
            </a:r>
          </a:p>
          <a:p>
            <a:pPr>
              <a:lnSpc>
                <a:spcPct val="100000"/>
              </a:lnSpc>
              <a:spcBef>
                <a:spcPts val="600"/>
              </a:spcBef>
              <a:buClr>
                <a:srgbClr val="FFFF00"/>
              </a:buClr>
              <a:buFont typeface="Wingdings" panose="05000000000000000000" pitchFamily="2" charset="2"/>
              <a:buChar char="Ø"/>
            </a:pPr>
            <a:r>
              <a:rPr lang="fr-FR" dirty="0" smtClean="0"/>
              <a:t>Les horaires des ateliers seront communiqués par mail en cas de modification</a:t>
            </a:r>
            <a:endParaRPr lang="fr-FR" dirty="0"/>
          </a:p>
          <a:p>
            <a:pPr>
              <a:lnSpc>
                <a:spcPct val="100000"/>
              </a:lnSpc>
              <a:spcBef>
                <a:spcPts val="600"/>
              </a:spcBef>
              <a:buClr>
                <a:srgbClr val="FFFF00"/>
              </a:buClr>
              <a:buFont typeface="Wingdings" panose="05000000000000000000" pitchFamily="2" charset="2"/>
              <a:buChar char="Ø"/>
            </a:pPr>
            <a:r>
              <a:rPr lang="fr-FR" dirty="0" smtClean="0"/>
              <a:t>Si le nombre minimum de 6 personnes n’est pas atteint, l’étude du maintien de l’atelier se fera avec l’intervenant.</a:t>
            </a:r>
          </a:p>
          <a:p>
            <a:pPr>
              <a:lnSpc>
                <a:spcPct val="100000"/>
              </a:lnSpc>
              <a:spcBef>
                <a:spcPts val="600"/>
              </a:spcBef>
              <a:buClr>
                <a:srgbClr val="FFFF00"/>
              </a:buClr>
              <a:buFont typeface="Wingdings" panose="05000000000000000000" pitchFamily="2" charset="2"/>
              <a:buChar char="Ø"/>
            </a:pPr>
            <a:r>
              <a:rPr lang="fr-FR" dirty="0"/>
              <a:t>Si un des animateurs </a:t>
            </a:r>
            <a:r>
              <a:rPr lang="fr-FR" dirty="0" smtClean="0"/>
              <a:t>était absent, </a:t>
            </a:r>
            <a:r>
              <a:rPr lang="fr-FR" dirty="0"/>
              <a:t>nous nous réservons le droit de repousser l’atelier ou de faire remplacer l’animateur, par un animateur de notre choix</a:t>
            </a:r>
            <a:r>
              <a:rPr lang="fr-FR" dirty="0" smtClean="0"/>
              <a:t>.</a:t>
            </a:r>
          </a:p>
          <a:p>
            <a:pPr>
              <a:lnSpc>
                <a:spcPct val="100000"/>
              </a:lnSpc>
              <a:spcBef>
                <a:spcPts val="600"/>
              </a:spcBef>
              <a:buClr>
                <a:srgbClr val="FFFF00"/>
              </a:buClr>
              <a:buFont typeface="Wingdings" panose="05000000000000000000" pitchFamily="2" charset="2"/>
              <a:buChar char="Ø"/>
            </a:pPr>
            <a:r>
              <a:rPr lang="fr-FR" dirty="0" smtClean="0"/>
              <a:t>Nous nous réservons le droit d’annuler et rembourser une réservation si un participant est ou a été en conflit avec la SARL YOLIKS, ses membres ou l’un de ses partenaires désignés,</a:t>
            </a:r>
          </a:p>
          <a:p>
            <a:pPr lvl="0">
              <a:lnSpc>
                <a:spcPct val="100000"/>
              </a:lnSpc>
              <a:spcBef>
                <a:spcPts val="600"/>
              </a:spcBef>
              <a:buClr>
                <a:srgbClr val="FFFF00"/>
              </a:buClr>
              <a:buFont typeface="Wingdings" panose="05000000000000000000" pitchFamily="2" charset="2"/>
              <a:buChar char="Ø"/>
            </a:pPr>
            <a:r>
              <a:rPr lang="fr-FR" dirty="0" smtClean="0"/>
              <a:t>L’inscription des participants ne sera validée qu’après règlement en ligne.  A défaut de carte bleue, le règlement s’effectuera par virement</a:t>
            </a:r>
          </a:p>
          <a:p>
            <a:pPr lvl="0">
              <a:lnSpc>
                <a:spcPct val="100000"/>
              </a:lnSpc>
              <a:spcBef>
                <a:spcPts val="600"/>
              </a:spcBef>
              <a:buClr>
                <a:srgbClr val="FFFF00"/>
              </a:buClr>
              <a:buFont typeface="Wingdings" panose="05000000000000000000" pitchFamily="2" charset="2"/>
              <a:buChar char="Ø"/>
            </a:pPr>
            <a:r>
              <a:rPr lang="fr-FR" dirty="0" smtClean="0"/>
              <a:t>Accessibilité </a:t>
            </a:r>
            <a:r>
              <a:rPr lang="fr-FR" dirty="0"/>
              <a:t>: </a:t>
            </a:r>
          </a:p>
          <a:p>
            <a:pPr marL="0" lvl="0" indent="0">
              <a:lnSpc>
                <a:spcPct val="100000"/>
              </a:lnSpc>
              <a:spcBef>
                <a:spcPts val="600"/>
              </a:spcBef>
              <a:buClr>
                <a:srgbClr val="FFFF00"/>
              </a:buClr>
              <a:buNone/>
            </a:pPr>
            <a:r>
              <a:rPr lang="fr-FR" dirty="0"/>
              <a:t>    En voiture  </a:t>
            </a:r>
            <a:r>
              <a:rPr lang="fr-FR" i="1" dirty="0"/>
              <a:t>Accès directe depuis la rocade sorite  45 axe Paris – Bordeaux,</a:t>
            </a:r>
            <a:endParaRPr lang="fr-FR" dirty="0"/>
          </a:p>
          <a:p>
            <a:pPr marL="0" indent="0">
              <a:lnSpc>
                <a:spcPct val="100000"/>
              </a:lnSpc>
              <a:spcBef>
                <a:spcPts val="600"/>
              </a:spcBef>
              <a:buClr>
                <a:srgbClr val="FFFF00"/>
              </a:buClr>
              <a:buNone/>
            </a:pPr>
            <a:r>
              <a:rPr lang="fr-FR" dirty="0"/>
              <a:t>    En </a:t>
            </a:r>
            <a:r>
              <a:rPr lang="fr-FR" i="1" dirty="0"/>
              <a:t>tram  ligne A : arrêt LA GARDETTE puis 15 mn à pied</a:t>
            </a:r>
            <a:r>
              <a:rPr lang="fr-FR" dirty="0"/>
              <a:t>, </a:t>
            </a:r>
          </a:p>
          <a:p>
            <a:pPr marL="0" indent="0">
              <a:lnSpc>
                <a:spcPct val="100000"/>
              </a:lnSpc>
              <a:spcBef>
                <a:spcPts val="600"/>
              </a:spcBef>
              <a:buClr>
                <a:srgbClr val="FFFF00"/>
              </a:buClr>
              <a:buNone/>
            </a:pPr>
            <a:r>
              <a:rPr lang="fr-FR" dirty="0"/>
              <a:t>    En bus Lignes 90,92,93,94,95  du réseau TBM</a:t>
            </a:r>
          </a:p>
          <a:p>
            <a:pPr>
              <a:lnSpc>
                <a:spcPct val="100000"/>
              </a:lnSpc>
              <a:spcBef>
                <a:spcPts val="600"/>
              </a:spcBef>
              <a:buClr>
                <a:srgbClr val="FFFF00"/>
              </a:buClr>
              <a:buFont typeface="Wingdings" panose="05000000000000000000" pitchFamily="2" charset="2"/>
              <a:buChar char="Ø"/>
            </a:pPr>
            <a:r>
              <a:rPr lang="fr-FR" dirty="0" smtClean="0"/>
              <a:t> Renseignements complémentaires contactez :</a:t>
            </a:r>
          </a:p>
          <a:p>
            <a:pPr marL="0" indent="0" algn="ctr">
              <a:lnSpc>
                <a:spcPct val="100000"/>
              </a:lnSpc>
              <a:spcBef>
                <a:spcPts val="600"/>
              </a:spcBef>
              <a:buClr>
                <a:srgbClr val="FFFF00"/>
              </a:buClr>
              <a:buNone/>
            </a:pPr>
            <a:r>
              <a:rPr lang="fr-FR" dirty="0"/>
              <a:t> </a:t>
            </a:r>
            <a:r>
              <a:rPr lang="fr-FR" dirty="0" smtClean="0"/>
              <a:t>     </a:t>
            </a:r>
            <a:r>
              <a:rPr lang="fr-FR" b="1" dirty="0" smtClean="0">
                <a:solidFill>
                  <a:srgbClr val="FFFF00"/>
                </a:solidFill>
              </a:rPr>
              <a:t>Sandrine au 06 43 52 13 61 </a:t>
            </a:r>
            <a:r>
              <a:rPr lang="fr-FR" dirty="0" smtClean="0"/>
              <a:t>ou </a:t>
            </a:r>
            <a:r>
              <a:rPr lang="fr-FR" b="1" dirty="0">
                <a:solidFill>
                  <a:srgbClr val="FFFF00"/>
                </a:solidFill>
              </a:rPr>
              <a:t>Sylvie au 06 03 33 80 58</a:t>
            </a:r>
          </a:p>
          <a:p>
            <a:pPr>
              <a:lnSpc>
                <a:spcPct val="100000"/>
              </a:lnSpc>
              <a:spcBef>
                <a:spcPts val="600"/>
              </a:spcBef>
              <a:buClr>
                <a:srgbClr val="FFFF00"/>
              </a:buClr>
              <a:buFont typeface="Wingdings" panose="05000000000000000000" pitchFamily="2" charset="2"/>
              <a:buChar char="Ø"/>
            </a:pPr>
            <a:endParaRPr lang="fr-FR" dirty="0" smtClean="0"/>
          </a:p>
        </p:txBody>
      </p:sp>
    </p:spTree>
    <p:extLst>
      <p:ext uri="{BB962C8B-B14F-4D97-AF65-F5344CB8AC3E}">
        <p14:creationId xmlns:p14="http://schemas.microsoft.com/office/powerpoint/2010/main" val="137959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188640"/>
            <a:ext cx="9144001" cy="1371600"/>
          </a:xfrm>
        </p:spPr>
        <p:txBody>
          <a:bodyPr rtlCol="0">
            <a:normAutofit fontScale="90000"/>
          </a:bodyPr>
          <a:lstStyle/>
          <a:p>
            <a:pPr rtl="0"/>
            <a:r>
              <a:rPr lang="fr-FR" b="1" dirty="0" smtClean="0"/>
              <a:t>ATELIERS  - </a:t>
            </a:r>
            <a:r>
              <a:rPr lang="fr-FR" b="1" dirty="0" smtClean="0">
                <a:solidFill>
                  <a:srgbClr val="FFFF00"/>
                </a:solidFill>
              </a:rPr>
              <a:t>Gestion commerciale (suite)</a:t>
            </a:r>
            <a:br>
              <a:rPr lang="fr-FR" b="1" dirty="0" smtClean="0">
                <a:solidFill>
                  <a:srgbClr val="FFFF00"/>
                </a:solidFill>
              </a:rPr>
            </a:br>
            <a:r>
              <a:rPr lang="fr-FR" b="1" dirty="0" smtClean="0">
                <a:solidFill>
                  <a:srgbClr val="FFFF00"/>
                </a:solidFill>
              </a:rPr>
              <a:t>Nadia MALOISEL</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479087342"/>
              </p:ext>
            </p:extLst>
          </p:nvPr>
        </p:nvGraphicFramePr>
        <p:xfrm>
          <a:off x="1053852" y="1700808"/>
          <a:ext cx="10873208" cy="3545637"/>
        </p:xfrm>
        <a:graphic>
          <a:graphicData uri="http://schemas.openxmlformats.org/drawingml/2006/table">
            <a:tbl>
              <a:tblPr firstRow="1" bandRow="1">
                <a:tableStyleId>{5C22544A-7EE6-4342-B048-85BDC9FD1C3A}</a:tableStyleId>
              </a:tblPr>
              <a:tblGrid>
                <a:gridCol w="936104"/>
                <a:gridCol w="423047"/>
                <a:gridCol w="1359151"/>
                <a:gridCol w="1359151"/>
                <a:gridCol w="1359151"/>
                <a:gridCol w="1359151"/>
                <a:gridCol w="1359151"/>
                <a:gridCol w="1359151"/>
                <a:gridCol w="1359151"/>
              </a:tblGrid>
              <a:tr h="357551">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893877">
                <a:tc gridSpan="2">
                  <a:txBody>
                    <a:bodyPr/>
                    <a:lstStyle/>
                    <a:p>
                      <a:pPr marL="0" algn="l" defTabSz="914400" rtl="0" eaLnBrk="1" latinLnBrk="0" hangingPunct="1"/>
                      <a:r>
                        <a:rPr lang="fr-FR" sz="1800" b="1" kern="1200" dirty="0" smtClean="0">
                          <a:solidFill>
                            <a:srgbClr val="0000FF"/>
                          </a:solidFill>
                          <a:latin typeface="+mn-lt"/>
                          <a:ea typeface="+mn-ea"/>
                          <a:cs typeface="+mn-cs"/>
                        </a:rPr>
                        <a:t>CG9</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sz="1200" b="1" dirty="0">
                        <a:solidFill>
                          <a:srgbClr val="0000FF"/>
                        </a:solidFill>
                      </a:endParaRPr>
                    </a:p>
                  </a:txBody>
                  <a:tcPr/>
                </a:tc>
                <a:tc>
                  <a:txBody>
                    <a:bodyPr/>
                    <a:lstStyle/>
                    <a:p>
                      <a:pPr marL="0" algn="ctr" defTabSz="914400" rtl="0" eaLnBrk="1" latinLnBrk="0" hangingPunct="1"/>
                      <a:r>
                        <a:rPr lang="fr-FR" sz="1800" b="0" kern="1200" dirty="0" smtClean="0">
                          <a:solidFill>
                            <a:schemeClr val="bg1"/>
                          </a:solidFill>
                          <a:latin typeface="+mn-lt"/>
                          <a:ea typeface="+mn-ea"/>
                          <a:cs typeface="+mn-cs"/>
                        </a:rPr>
                        <a:t>02/03</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chemeClr val="bg1"/>
                          </a:solidFill>
                        </a:rPr>
                        <a:t>14h/18h</a:t>
                      </a:r>
                    </a:p>
                    <a:p>
                      <a:pPr marL="0" algn="ctr" defTabSz="914400" rtl="0" eaLnBrk="1" latinLnBrk="0" hangingPunct="1"/>
                      <a:endParaRPr lang="fr-FR" sz="1200" b="1" kern="1200" dirty="0">
                        <a:solidFill>
                          <a:schemeClr val="bg1"/>
                        </a:solidFill>
                        <a:latin typeface="+mn-lt"/>
                        <a:ea typeface="+mn-ea"/>
                        <a:cs typeface="+mn-cs"/>
                      </a:endParaRPr>
                    </a:p>
                  </a:txBody>
                  <a:tcPr/>
                </a:tc>
                <a:tc>
                  <a:txBody>
                    <a:bodyPr/>
                    <a:lstStyle/>
                    <a:p>
                      <a:pPr algn="ctr"/>
                      <a:endParaRPr lang="fr-FR" dirty="0">
                        <a:solidFill>
                          <a:srgbClr val="0000FF"/>
                        </a:solidFill>
                      </a:endParaRPr>
                    </a:p>
                  </a:txBody>
                  <a:tcPr/>
                </a:tc>
                <a:tc>
                  <a:txBody>
                    <a:bodyPr/>
                    <a:lstStyle/>
                    <a:p>
                      <a:pPr algn="ctr"/>
                      <a:r>
                        <a:rPr lang="fr-FR" dirty="0" smtClean="0">
                          <a:solidFill>
                            <a:schemeClr val="bg1"/>
                          </a:solidFill>
                        </a:rPr>
                        <a:t>25/05</a:t>
                      </a:r>
                      <a:endParaRPr lang="fr-FR" baseline="0" dirty="0" smtClean="0">
                        <a:solidFill>
                          <a:schemeClr val="bg1"/>
                        </a:solidFill>
                      </a:endParaRPr>
                    </a:p>
                    <a:p>
                      <a:pPr algn="ctr"/>
                      <a:r>
                        <a:rPr lang="fr-FR" sz="1200" b="1" baseline="0" dirty="0" smtClean="0">
                          <a:solidFill>
                            <a:schemeClr val="bg1"/>
                          </a:solidFill>
                        </a:rPr>
                        <a:t>8h/12h</a:t>
                      </a: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r>
              <a:tr h="893877">
                <a:tc gridSpan="2">
                  <a:txBody>
                    <a:bodyPr/>
                    <a:lstStyle/>
                    <a:p>
                      <a:pPr marL="0" algn="l" defTabSz="914400" rtl="0" eaLnBrk="1" latinLnBrk="0" hangingPunct="1"/>
                      <a:r>
                        <a:rPr lang="fr-FR" sz="1800" b="1" kern="1200" dirty="0" smtClean="0">
                          <a:solidFill>
                            <a:srgbClr val="0000FF"/>
                          </a:solidFill>
                          <a:latin typeface="+mn-lt"/>
                          <a:ea typeface="+mn-ea"/>
                          <a:cs typeface="+mn-cs"/>
                        </a:rPr>
                        <a:t>CG10</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31/03</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c>
                  <a:txBody>
                    <a:bodyPr/>
                    <a:lstStyle/>
                    <a:p>
                      <a:pPr algn="ctr"/>
                      <a:r>
                        <a:rPr lang="fr-FR" dirty="0" smtClean="0">
                          <a:solidFill>
                            <a:schemeClr val="bg1"/>
                          </a:solidFill>
                        </a:rPr>
                        <a:t>30/06</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smtClean="0">
                        <a:solidFill>
                          <a:srgbClr val="0000FF"/>
                        </a:solidFill>
                      </a:endParaRPr>
                    </a:p>
                    <a:p>
                      <a:endParaRPr lang="fr-FR" dirty="0">
                        <a:solidFill>
                          <a:srgbClr val="0000FF"/>
                        </a:solidFill>
                      </a:endParaRPr>
                    </a:p>
                  </a:txBody>
                  <a:tcPr/>
                </a:tc>
                <a:tc>
                  <a:txBody>
                    <a:bodyPr/>
                    <a:lstStyle/>
                    <a:p>
                      <a:endParaRPr lang="fr-FR" dirty="0">
                        <a:solidFill>
                          <a:srgbClr val="0000FF"/>
                        </a:solidFill>
                      </a:endParaRPr>
                    </a:p>
                  </a:txBody>
                  <a:tcPr/>
                </a:tc>
              </a:tr>
              <a:tr h="357551">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CG9</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 </a:t>
                      </a:r>
                      <a:r>
                        <a:rPr lang="fr-FR" sz="1200" b="1" dirty="0" smtClean="0">
                          <a:solidFill>
                            <a:schemeClr val="tx1"/>
                          </a:solidFill>
                          <a:hlinkClick r:id="rId2"/>
                        </a:rPr>
                        <a:t>https://www.billetweb.fr/gciale-9-les-basiques-ameliorer-son-organisation-et-gagner-du-temps#.XkZm-0l8pQo.gmail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CG10</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 </a:t>
                      </a:r>
                      <a:r>
                        <a:rPr lang="fr-FR" sz="1200" dirty="0" smtClean="0">
                          <a:hlinkClick r:id="rId3"/>
                        </a:rPr>
                        <a:t>https://www.billetweb.fr/gciale-9-les-approfondissements-ameliorer-son-organisation-et-gagner-du-temps#.XkGUzh6gbN0.gmail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5301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smtClean="0"/>
              <a:t>Intervenant</a:t>
            </a:r>
            <a:r>
              <a:rPr lang="fr-FR" sz="3100" b="1" dirty="0"/>
              <a:t> : </a:t>
            </a:r>
            <a:r>
              <a:rPr lang="fr-FR" sz="3100" b="1" dirty="0" smtClean="0"/>
              <a:t>Philippe PELLISSIER</a:t>
            </a:r>
            <a:r>
              <a:rPr lang="fr-FR" sz="3100" dirty="0"/>
              <a:t/>
            </a:r>
            <a:br>
              <a:rPr lang="fr-FR" sz="3100" dirty="0"/>
            </a:br>
            <a:r>
              <a:rPr lang="fr-FR" sz="2800" b="1" dirty="0"/>
              <a:t> Consultant en développement commercial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11 </a:t>
            </a:r>
            <a:r>
              <a:rPr lang="fr-FR" b="1" dirty="0" smtClean="0">
                <a:solidFill>
                  <a:srgbClr val="FFFF00"/>
                </a:solidFill>
              </a:rPr>
              <a:t>: </a:t>
            </a:r>
          </a:p>
          <a:p>
            <a:r>
              <a:rPr lang="fr-FR" sz="1800" b="1" dirty="0">
                <a:solidFill>
                  <a:schemeClr val="tx1"/>
                </a:solidFill>
              </a:rPr>
              <a:t>Les basiques </a:t>
            </a:r>
            <a:r>
              <a:rPr lang="fr-FR" sz="1800" b="1" dirty="0" smtClean="0">
                <a:solidFill>
                  <a:schemeClr val="tx1"/>
                </a:solidFill>
              </a:rPr>
              <a:t> : de </a:t>
            </a:r>
            <a:r>
              <a:rPr lang="fr-FR" sz="1800" b="1" dirty="0">
                <a:solidFill>
                  <a:schemeClr val="tx1"/>
                </a:solidFill>
              </a:rPr>
              <a:t>l’Organisation Commerciale </a:t>
            </a:r>
            <a:endParaRPr lang="fr-FR" sz="1800" b="1" dirty="0" smtClean="0">
              <a:solidFill>
                <a:schemeClr val="tx1"/>
              </a:solidFill>
            </a:endParaRP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https://www.billetweb.fr/gciale-11-les-basiques-de-la-gestion-commerciale#.XkZmiw9kiWw.gmail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L’organisation commerciale, ça consiste en quoi :</a:t>
            </a:r>
            <a:endParaRPr lang="fr-FR" sz="2100" b="1" dirty="0">
              <a:solidFill>
                <a:srgbClr val="FFFF00"/>
              </a:solidFill>
            </a:endParaRPr>
          </a:p>
          <a:p>
            <a:pPr>
              <a:lnSpc>
                <a:spcPct val="100000"/>
              </a:lnSpc>
              <a:spcBef>
                <a:spcPts val="0"/>
              </a:spcBef>
              <a:buClr>
                <a:srgbClr val="FFFF00"/>
              </a:buClr>
              <a:buFont typeface="Wingdings" panose="05000000000000000000" pitchFamily="2" charset="2"/>
              <a:buChar char="Ø"/>
            </a:pPr>
            <a:r>
              <a:rPr lang="fr-FR" sz="2000" dirty="0"/>
              <a:t>Quelles méthodes ?</a:t>
            </a:r>
          </a:p>
          <a:p>
            <a:pPr>
              <a:lnSpc>
                <a:spcPct val="100000"/>
              </a:lnSpc>
              <a:spcBef>
                <a:spcPts val="0"/>
              </a:spcBef>
              <a:buClr>
                <a:srgbClr val="FFFF00"/>
              </a:buClr>
              <a:buFont typeface="Wingdings" panose="05000000000000000000" pitchFamily="2" charset="2"/>
              <a:buChar char="Ø"/>
            </a:pPr>
            <a:r>
              <a:rPr lang="fr-FR" sz="2000" dirty="0"/>
              <a:t>Quels outils ? </a:t>
            </a:r>
          </a:p>
          <a:p>
            <a:pPr>
              <a:lnSpc>
                <a:spcPct val="100000"/>
              </a:lnSpc>
              <a:spcBef>
                <a:spcPts val="0"/>
              </a:spcBef>
              <a:buClr>
                <a:srgbClr val="FFFF00"/>
              </a:buClr>
              <a:buFont typeface="Wingdings" panose="05000000000000000000" pitchFamily="2" charset="2"/>
              <a:buChar char="Ø"/>
            </a:pPr>
            <a:r>
              <a:rPr lang="fr-FR" sz="2000" dirty="0"/>
              <a:t>Quelle stratégie ?</a:t>
            </a:r>
          </a:p>
          <a:p>
            <a:pPr>
              <a:lnSpc>
                <a:spcPct val="100000"/>
              </a:lnSpc>
              <a:spcBef>
                <a:spcPts val="0"/>
              </a:spcBef>
              <a:buClr>
                <a:srgbClr val="FFFF00"/>
              </a:buClr>
              <a:buFont typeface="Wingdings" panose="05000000000000000000" pitchFamily="2" charset="2"/>
              <a:buChar char="Ø"/>
            </a:pPr>
            <a:r>
              <a:rPr lang="fr-FR" sz="2000" dirty="0"/>
              <a:t>Les étapes de la connaissance client</a:t>
            </a:r>
          </a:p>
          <a:p>
            <a:pPr>
              <a:lnSpc>
                <a:spcPct val="100000"/>
              </a:lnSpc>
              <a:spcBef>
                <a:spcPts val="0"/>
              </a:spcBef>
              <a:buClr>
                <a:srgbClr val="FFFF00"/>
              </a:buClr>
              <a:buFont typeface="Wingdings" panose="05000000000000000000" pitchFamily="2" charset="2"/>
              <a:buChar char="Ø"/>
            </a:pPr>
            <a:r>
              <a:rPr lang="fr-FR" sz="2000" dirty="0"/>
              <a:t>La prévision des ventes</a:t>
            </a:r>
          </a:p>
          <a:p>
            <a:pPr>
              <a:lnSpc>
                <a:spcPct val="100000"/>
              </a:lnSpc>
              <a:spcBef>
                <a:spcPts val="0"/>
              </a:spcBef>
              <a:buClr>
                <a:srgbClr val="FFFF00"/>
              </a:buClr>
              <a:buFont typeface="Wingdings" panose="05000000000000000000" pitchFamily="2" charset="2"/>
              <a:buChar char="Ø"/>
            </a:pPr>
            <a:r>
              <a:rPr lang="fr-FR" sz="2000" dirty="0"/>
              <a:t>La prospection et les outils de la prospection</a:t>
            </a:r>
          </a:p>
          <a:p>
            <a:pPr>
              <a:lnSpc>
                <a:spcPct val="100000"/>
              </a:lnSpc>
              <a:spcBef>
                <a:spcPts val="0"/>
              </a:spcBef>
              <a:buClr>
                <a:srgbClr val="FFFF00"/>
              </a:buClr>
              <a:buFont typeface="Wingdings" panose="05000000000000000000" pitchFamily="2" charset="2"/>
              <a:buChar char="Ø"/>
            </a:pPr>
            <a:r>
              <a:rPr lang="fr-FR" sz="2000" dirty="0"/>
              <a:t>L’étude du portefeuille </a:t>
            </a:r>
            <a:r>
              <a:rPr lang="fr-FR" sz="2000" dirty="0" smtClean="0"/>
              <a:t>client</a:t>
            </a:r>
          </a:p>
          <a:p>
            <a:pPr>
              <a:lnSpc>
                <a:spcPct val="100000"/>
              </a:lnSpc>
              <a:spcBef>
                <a:spcPts val="0"/>
              </a:spcBef>
              <a:buClr>
                <a:srgbClr val="FFFF00"/>
              </a:buClr>
              <a:buFont typeface="Wingdings" panose="05000000000000000000" pitchFamily="2" charset="2"/>
              <a:buChar char="Ø"/>
            </a:pPr>
            <a:endParaRPr lang="fr-FR" sz="2000" dirty="0"/>
          </a:p>
          <a:p>
            <a:pPr marL="0" lvl="0" indent="0" algn="ctr">
              <a:lnSpc>
                <a:spcPct val="110000"/>
              </a:lnSpc>
              <a:spcBef>
                <a:spcPts val="0"/>
              </a:spcBef>
              <a:buClr>
                <a:srgbClr val="FFFF00"/>
              </a:buClr>
              <a:buNone/>
              <a:tabLst>
                <a:tab pos="5400040" algn="r"/>
              </a:tabLst>
            </a:pPr>
            <a:r>
              <a:rPr lang="fr-FR" sz="1900" b="1" dirty="0" smtClean="0">
                <a:solidFill>
                  <a:srgbClr val="FFFF00"/>
                </a:solidFill>
              </a:rPr>
              <a:t>L’atelier vous permettra de sensibiliser, de maîtriser, de déployer les outils. </a:t>
            </a:r>
          </a:p>
          <a:p>
            <a:pPr marL="0" lvl="0" indent="0" algn="ctr">
              <a:lnSpc>
                <a:spcPct val="110000"/>
              </a:lnSpc>
              <a:spcBef>
                <a:spcPts val="0"/>
              </a:spcBef>
              <a:buClr>
                <a:srgbClr val="FFFF00"/>
              </a:buClr>
              <a:buNone/>
              <a:tabLst>
                <a:tab pos="5400040" algn="r"/>
              </a:tabLst>
            </a:pPr>
            <a:endParaRPr lang="fr-FR" sz="1900" b="1" dirty="0">
              <a:solidFill>
                <a:srgbClr val="FFFF00"/>
              </a:solidFill>
              <a:ea typeface="Calibri" panose="020F0502020204030204" pitchFamily="34" charset="0"/>
            </a:endParaRPr>
          </a:p>
          <a:p>
            <a:pPr marL="0" indent="0" algn="ctr">
              <a:spcBef>
                <a:spcPts val="600"/>
              </a:spcBef>
              <a:buNone/>
            </a:pPr>
            <a:endParaRPr lang="fr-F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49106"/>
            <a:ext cx="1204051" cy="1204051"/>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709" y="490132"/>
            <a:ext cx="3236976" cy="774192"/>
          </a:xfrm>
          <a:prstGeom prst="rect">
            <a:avLst/>
          </a:prstGeom>
        </p:spPr>
      </p:pic>
    </p:spTree>
    <p:extLst>
      <p:ext uri="{BB962C8B-B14F-4D97-AF65-F5344CB8AC3E}">
        <p14:creationId xmlns:p14="http://schemas.microsoft.com/office/powerpoint/2010/main" val="229748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smtClean="0"/>
              <a:t>Intervenant</a:t>
            </a:r>
            <a:r>
              <a:rPr lang="fr-FR" sz="3100" b="1" dirty="0"/>
              <a:t> : </a:t>
            </a:r>
            <a:r>
              <a:rPr lang="fr-FR" sz="3100" b="1" dirty="0" smtClean="0"/>
              <a:t>Philippe PELLISSIER</a:t>
            </a:r>
            <a:r>
              <a:rPr lang="fr-FR" sz="3100" dirty="0"/>
              <a:t/>
            </a:r>
            <a:br>
              <a:rPr lang="fr-FR" sz="3100" dirty="0"/>
            </a:br>
            <a:r>
              <a:rPr lang="fr-FR" sz="2800" b="1" dirty="0"/>
              <a:t> Consultant en développement commercial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12 </a:t>
            </a:r>
            <a:r>
              <a:rPr lang="fr-FR" b="1" dirty="0" smtClean="0">
                <a:solidFill>
                  <a:srgbClr val="FFFF00"/>
                </a:solidFill>
              </a:rPr>
              <a:t>: </a:t>
            </a:r>
          </a:p>
          <a:p>
            <a:r>
              <a:rPr lang="fr-FR" sz="1800" b="1" dirty="0">
                <a:solidFill>
                  <a:schemeClr val="tx1"/>
                </a:solidFill>
              </a:rPr>
              <a:t>Les </a:t>
            </a:r>
            <a:r>
              <a:rPr lang="fr-FR" sz="1800" b="1" dirty="0" smtClean="0">
                <a:solidFill>
                  <a:schemeClr val="tx1"/>
                </a:solidFill>
              </a:rPr>
              <a:t>APPROFONDISSEMENTS  : de </a:t>
            </a:r>
            <a:r>
              <a:rPr lang="fr-FR" sz="1800" b="1" dirty="0">
                <a:solidFill>
                  <a:schemeClr val="tx1"/>
                </a:solidFill>
              </a:rPr>
              <a:t>l’Organisation Commerciale </a:t>
            </a:r>
            <a:endParaRPr lang="fr-FR" sz="1800" b="1" dirty="0" smtClean="0">
              <a:solidFill>
                <a:schemeClr val="tx1"/>
              </a:solidFill>
            </a:endParaRP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https://www.billetweb.fr/gciale-12-les-approfondissements-de-la-gestion-commerciale#.XkGP3ThjOsQ.gmail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2100" b="1" dirty="0" smtClean="0">
                <a:solidFill>
                  <a:srgbClr val="FFFF00"/>
                </a:solidFill>
              </a:rPr>
              <a:t>L’organisation commerciale, ça consiste en quoi :</a:t>
            </a:r>
            <a:endParaRPr lang="fr-FR" sz="2100" b="1" dirty="0">
              <a:solidFill>
                <a:srgbClr val="FFFF00"/>
              </a:solidFill>
            </a:endParaRPr>
          </a:p>
          <a:p>
            <a:pPr>
              <a:lnSpc>
                <a:spcPct val="100000"/>
              </a:lnSpc>
              <a:spcBef>
                <a:spcPts val="0"/>
              </a:spcBef>
              <a:buClr>
                <a:srgbClr val="FFFF00"/>
              </a:buClr>
              <a:buFont typeface="Wingdings" panose="05000000000000000000" pitchFamily="2" charset="2"/>
              <a:buChar char="Ø"/>
            </a:pPr>
            <a:r>
              <a:rPr lang="fr-FR" sz="2200" dirty="0"/>
              <a:t>Quelles méthodes ?</a:t>
            </a:r>
          </a:p>
          <a:p>
            <a:pPr>
              <a:lnSpc>
                <a:spcPct val="100000"/>
              </a:lnSpc>
              <a:spcBef>
                <a:spcPts val="0"/>
              </a:spcBef>
              <a:buClr>
                <a:srgbClr val="FFFF00"/>
              </a:buClr>
              <a:buFont typeface="Wingdings" panose="05000000000000000000" pitchFamily="2" charset="2"/>
              <a:buChar char="Ø"/>
            </a:pPr>
            <a:r>
              <a:rPr lang="fr-FR" sz="2200" dirty="0"/>
              <a:t>Quels outils ? </a:t>
            </a:r>
          </a:p>
          <a:p>
            <a:pPr>
              <a:lnSpc>
                <a:spcPct val="100000"/>
              </a:lnSpc>
              <a:spcBef>
                <a:spcPts val="0"/>
              </a:spcBef>
              <a:buClr>
                <a:srgbClr val="FFFF00"/>
              </a:buClr>
              <a:buFont typeface="Wingdings" panose="05000000000000000000" pitchFamily="2" charset="2"/>
              <a:buChar char="Ø"/>
            </a:pPr>
            <a:r>
              <a:rPr lang="fr-FR" sz="2200" dirty="0"/>
              <a:t>Quelle stratégie ?</a:t>
            </a:r>
          </a:p>
          <a:p>
            <a:pPr>
              <a:lnSpc>
                <a:spcPct val="100000"/>
              </a:lnSpc>
              <a:spcBef>
                <a:spcPts val="0"/>
              </a:spcBef>
              <a:buClr>
                <a:srgbClr val="FFFF00"/>
              </a:buClr>
              <a:buFont typeface="Wingdings" panose="05000000000000000000" pitchFamily="2" charset="2"/>
              <a:buChar char="Ø"/>
            </a:pPr>
            <a:r>
              <a:rPr lang="fr-FR" sz="2200" dirty="0"/>
              <a:t>Les étapes de la connaissance client</a:t>
            </a:r>
          </a:p>
          <a:p>
            <a:pPr>
              <a:lnSpc>
                <a:spcPct val="100000"/>
              </a:lnSpc>
              <a:spcBef>
                <a:spcPts val="0"/>
              </a:spcBef>
              <a:buClr>
                <a:srgbClr val="FFFF00"/>
              </a:buClr>
              <a:buFont typeface="Wingdings" panose="05000000000000000000" pitchFamily="2" charset="2"/>
              <a:buChar char="Ø"/>
            </a:pPr>
            <a:r>
              <a:rPr lang="fr-FR" sz="2200" dirty="0"/>
              <a:t>La prévision des ventes</a:t>
            </a:r>
          </a:p>
          <a:p>
            <a:pPr>
              <a:lnSpc>
                <a:spcPct val="100000"/>
              </a:lnSpc>
              <a:spcBef>
                <a:spcPts val="0"/>
              </a:spcBef>
              <a:buClr>
                <a:srgbClr val="FFFF00"/>
              </a:buClr>
              <a:buFont typeface="Wingdings" panose="05000000000000000000" pitchFamily="2" charset="2"/>
              <a:buChar char="Ø"/>
            </a:pPr>
            <a:r>
              <a:rPr lang="fr-FR" sz="2200" dirty="0"/>
              <a:t>La prospection et les outils de la prospection</a:t>
            </a:r>
          </a:p>
          <a:p>
            <a:pPr>
              <a:lnSpc>
                <a:spcPct val="100000"/>
              </a:lnSpc>
              <a:spcBef>
                <a:spcPts val="0"/>
              </a:spcBef>
              <a:buClr>
                <a:srgbClr val="FFFF00"/>
              </a:buClr>
              <a:buFont typeface="Wingdings" panose="05000000000000000000" pitchFamily="2" charset="2"/>
              <a:buChar char="Ø"/>
            </a:pPr>
            <a:r>
              <a:rPr lang="fr-FR" sz="2200" dirty="0"/>
              <a:t>L’étude du portefeuille </a:t>
            </a:r>
            <a:r>
              <a:rPr lang="fr-FR" sz="2200" dirty="0" smtClean="0"/>
              <a:t>client</a:t>
            </a:r>
          </a:p>
          <a:p>
            <a:pPr>
              <a:lnSpc>
                <a:spcPct val="100000"/>
              </a:lnSpc>
              <a:spcBef>
                <a:spcPts val="0"/>
              </a:spcBef>
              <a:buClr>
                <a:srgbClr val="FFFF00"/>
              </a:buClr>
              <a:buFont typeface="Wingdings" panose="05000000000000000000" pitchFamily="2" charset="2"/>
              <a:buChar char="Ø"/>
            </a:pPr>
            <a:r>
              <a:rPr lang="fr-FR" sz="2200" dirty="0" smtClean="0"/>
              <a:t>Création d’un plan d’organisation commerciale</a:t>
            </a:r>
          </a:p>
          <a:p>
            <a:pPr marL="0" indent="0">
              <a:lnSpc>
                <a:spcPct val="100000"/>
              </a:lnSpc>
              <a:spcBef>
                <a:spcPts val="0"/>
              </a:spcBef>
              <a:buClr>
                <a:srgbClr val="FFFF00"/>
              </a:buClr>
              <a:buNone/>
            </a:pPr>
            <a:endParaRPr lang="fr-FR" sz="2000" dirty="0" smtClean="0"/>
          </a:p>
          <a:p>
            <a:pPr>
              <a:lnSpc>
                <a:spcPct val="100000"/>
              </a:lnSpc>
              <a:spcBef>
                <a:spcPts val="0"/>
              </a:spcBef>
              <a:buClr>
                <a:srgbClr val="FFFF00"/>
              </a:buClr>
              <a:buFont typeface="Wingdings" panose="05000000000000000000" pitchFamily="2" charset="2"/>
              <a:buChar char="Ø"/>
            </a:pPr>
            <a:endParaRPr lang="fr-FR" sz="2000" dirty="0"/>
          </a:p>
          <a:p>
            <a:pPr marL="0" lvl="0" indent="0" algn="ctr">
              <a:lnSpc>
                <a:spcPct val="110000"/>
              </a:lnSpc>
              <a:spcBef>
                <a:spcPts val="0"/>
              </a:spcBef>
              <a:buClr>
                <a:srgbClr val="FFFF00"/>
              </a:buClr>
              <a:buNone/>
              <a:tabLst>
                <a:tab pos="5400040" algn="r"/>
              </a:tabLst>
            </a:pPr>
            <a:r>
              <a:rPr lang="fr-FR" sz="1900" b="1" dirty="0" smtClean="0">
                <a:solidFill>
                  <a:srgbClr val="FFFF00"/>
                </a:solidFill>
              </a:rPr>
              <a:t>L’atelier vous permettra de sensibiliser, de maîtriser, de déployer les outils </a:t>
            </a:r>
          </a:p>
          <a:p>
            <a:pPr marL="0" lvl="0" indent="0" algn="ctr">
              <a:lnSpc>
                <a:spcPct val="110000"/>
              </a:lnSpc>
              <a:spcBef>
                <a:spcPts val="0"/>
              </a:spcBef>
              <a:buClr>
                <a:srgbClr val="FFFF00"/>
              </a:buClr>
              <a:buNone/>
              <a:tabLst>
                <a:tab pos="5400040" algn="r"/>
              </a:tabLst>
            </a:pPr>
            <a:r>
              <a:rPr lang="fr-FR" sz="1900" b="1" dirty="0" smtClean="0">
                <a:solidFill>
                  <a:srgbClr val="FFFF00"/>
                </a:solidFill>
              </a:rPr>
              <a:t>&amp; </a:t>
            </a:r>
          </a:p>
          <a:p>
            <a:pPr marL="0" lvl="0" indent="0" algn="ctr">
              <a:lnSpc>
                <a:spcPct val="110000"/>
              </a:lnSpc>
              <a:spcBef>
                <a:spcPts val="0"/>
              </a:spcBef>
              <a:buClr>
                <a:srgbClr val="FFFF00"/>
              </a:buClr>
              <a:buNone/>
              <a:tabLst>
                <a:tab pos="5400040" algn="r"/>
              </a:tabLst>
            </a:pPr>
            <a:r>
              <a:rPr lang="fr-FR" sz="1900" b="1" dirty="0" smtClean="0">
                <a:solidFill>
                  <a:srgbClr val="FFFF00"/>
                </a:solidFill>
              </a:rPr>
              <a:t>de créer un plan d’organisation commerciale</a:t>
            </a:r>
          </a:p>
          <a:p>
            <a:pPr marL="0" lvl="0" indent="0" algn="ctr">
              <a:lnSpc>
                <a:spcPct val="110000"/>
              </a:lnSpc>
              <a:spcBef>
                <a:spcPts val="0"/>
              </a:spcBef>
              <a:buClr>
                <a:srgbClr val="FFFF00"/>
              </a:buClr>
              <a:buNone/>
              <a:tabLst>
                <a:tab pos="5400040" algn="r"/>
              </a:tabLst>
            </a:pPr>
            <a:endParaRPr lang="fr-FR" sz="1900" b="1" dirty="0" smtClean="0">
              <a:solidFill>
                <a:srgbClr val="FFFF00"/>
              </a:solidFill>
              <a:ea typeface="Calibri" panose="020F0502020204030204" pitchFamily="34" charset="0"/>
            </a:endParaRPr>
          </a:p>
          <a:p>
            <a:pPr marL="0" indent="0" algn="ctr">
              <a:spcBef>
                <a:spcPts val="600"/>
              </a:spcBef>
              <a:buNone/>
            </a:pPr>
            <a:endParaRPr lang="fr-F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49106"/>
            <a:ext cx="1204051" cy="1204051"/>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709" y="490132"/>
            <a:ext cx="3236976" cy="774192"/>
          </a:xfrm>
          <a:prstGeom prst="rect">
            <a:avLst/>
          </a:prstGeom>
        </p:spPr>
      </p:pic>
    </p:spTree>
    <p:extLst>
      <p:ext uri="{BB962C8B-B14F-4D97-AF65-F5344CB8AC3E}">
        <p14:creationId xmlns:p14="http://schemas.microsoft.com/office/powerpoint/2010/main" val="113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smtClean="0"/>
              <a:t>Intervenant : Philippe PELLISSIER</a:t>
            </a:r>
            <a:r>
              <a:rPr lang="fr-FR" sz="3100" dirty="0"/>
              <a:t/>
            </a:r>
            <a:br>
              <a:rPr lang="fr-FR" sz="3100" dirty="0"/>
            </a:br>
            <a:r>
              <a:rPr lang="fr-FR" sz="2800" b="1" dirty="0"/>
              <a:t> Consultant en développement commercial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6" y="1515457"/>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13</a:t>
            </a:r>
            <a:r>
              <a:rPr lang="fr-FR" b="1" dirty="0" smtClean="0">
                <a:solidFill>
                  <a:srgbClr val="FFFF00"/>
                </a:solidFill>
              </a:rPr>
              <a:t>: </a:t>
            </a:r>
          </a:p>
          <a:p>
            <a:r>
              <a:rPr lang="fr-FR" sz="1800" b="1" dirty="0">
                <a:solidFill>
                  <a:schemeClr val="tx1"/>
                </a:solidFill>
              </a:rPr>
              <a:t>Les basiques </a:t>
            </a:r>
            <a:r>
              <a:rPr lang="fr-FR" sz="1800" b="1" dirty="0" smtClean="0">
                <a:solidFill>
                  <a:schemeClr val="tx1"/>
                </a:solidFill>
              </a:rPr>
              <a:t>: du marketing</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rPr>
              <a:t> </a:t>
            </a:r>
            <a:r>
              <a:rPr lang="fr-FR" sz="800" b="1" cap="none" dirty="0" smtClean="0">
                <a:solidFill>
                  <a:schemeClr val="tx1"/>
                </a:solidFill>
                <a:hlinkClick r:id="rId2"/>
              </a:rPr>
              <a:t>https://www.billetweb.fr/gciale-13-les-basiques-du-marketing#.XkZnwUbm8v8.gmail</a:t>
            </a:r>
            <a:endParaRPr lang="fr-FR" sz="800" b="1" cap="none" dirty="0">
              <a:solidFill>
                <a:schemeClr val="tx1"/>
              </a:solidFill>
            </a:endParaRPr>
          </a:p>
        </p:txBody>
      </p:sp>
      <p:sp>
        <p:nvSpPr>
          <p:cNvPr id="25" name="Espace réservé du texte 11"/>
          <p:cNvSpPr txBox="1">
            <a:spLocks/>
          </p:cNvSpPr>
          <p:nvPr/>
        </p:nvSpPr>
        <p:spPr>
          <a:xfrm>
            <a:off x="261195" y="2570778"/>
            <a:ext cx="11665865" cy="3954565"/>
          </a:xfrm>
          <a:prstGeom prst="rect">
            <a:avLst/>
          </a:prstGeom>
          <a:ln>
            <a:solidFill>
              <a:srgbClr val="FFFF00"/>
            </a:solidFill>
          </a:ln>
        </p:spPr>
        <p:txBody>
          <a:bodyPr vert="horz" lIns="72000" tIns="45720" rIns="91440" bIns="46800" rtlCol="0">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300" b="1" dirty="0" smtClean="0">
                <a:solidFill>
                  <a:srgbClr val="FFFF00"/>
                </a:solidFill>
              </a:rPr>
              <a:t>Le </a:t>
            </a:r>
            <a:r>
              <a:rPr lang="fr-FR" sz="2300" b="1" dirty="0">
                <a:solidFill>
                  <a:srgbClr val="FFFF00"/>
                </a:solidFill>
              </a:rPr>
              <a:t>marketing, c’est quoi, ça sert à quoi ? </a:t>
            </a:r>
          </a:p>
          <a:p>
            <a:pPr lvl="0">
              <a:lnSpc>
                <a:spcPct val="100000"/>
              </a:lnSpc>
              <a:spcBef>
                <a:spcPts val="0"/>
              </a:spcBef>
              <a:buClr>
                <a:srgbClr val="FFFF00"/>
              </a:buClr>
              <a:buFont typeface="Wingdings" panose="05000000000000000000" pitchFamily="2" charset="2"/>
              <a:buChar char="Ø"/>
            </a:pPr>
            <a:r>
              <a:rPr lang="fr-FR" sz="2200" b="1" dirty="0" smtClean="0"/>
              <a:t>Le marketing </a:t>
            </a:r>
            <a:r>
              <a:rPr lang="fr-FR" sz="2200" dirty="0" smtClean="0"/>
              <a:t>dans les processus décisionnels des entreprises</a:t>
            </a:r>
          </a:p>
          <a:p>
            <a:pPr lvl="0">
              <a:lnSpc>
                <a:spcPct val="100000"/>
              </a:lnSpc>
              <a:spcBef>
                <a:spcPts val="0"/>
              </a:spcBef>
              <a:buClr>
                <a:srgbClr val="FFFF00"/>
              </a:buClr>
              <a:buFont typeface="Wingdings" panose="05000000000000000000" pitchFamily="2" charset="2"/>
              <a:buChar char="Ø"/>
            </a:pPr>
            <a:r>
              <a:rPr lang="fr-FR" sz="2200" b="1" dirty="0" smtClean="0"/>
              <a:t>L’analyse</a:t>
            </a:r>
            <a:r>
              <a:rPr lang="fr-FR" sz="2200" dirty="0" smtClean="0"/>
              <a:t> SWOT</a:t>
            </a:r>
          </a:p>
          <a:p>
            <a:pPr lvl="0">
              <a:lnSpc>
                <a:spcPct val="100000"/>
              </a:lnSpc>
              <a:spcBef>
                <a:spcPts val="0"/>
              </a:spcBef>
              <a:buClr>
                <a:srgbClr val="FFFF00"/>
              </a:buClr>
              <a:buFont typeface="Wingdings" panose="05000000000000000000" pitchFamily="2" charset="2"/>
              <a:buChar char="Ø"/>
            </a:pPr>
            <a:r>
              <a:rPr lang="fr-FR" sz="2200" dirty="0" smtClean="0"/>
              <a:t>Les </a:t>
            </a:r>
            <a:r>
              <a:rPr lang="fr-FR" sz="2200" b="1" dirty="0" smtClean="0"/>
              <a:t>DAS</a:t>
            </a:r>
            <a:r>
              <a:rPr lang="fr-FR" sz="2200" dirty="0" smtClean="0"/>
              <a:t> (Domaines d’Activités Stratégiques)</a:t>
            </a:r>
          </a:p>
          <a:p>
            <a:pPr lvl="0">
              <a:lnSpc>
                <a:spcPct val="100000"/>
              </a:lnSpc>
              <a:spcBef>
                <a:spcPts val="0"/>
              </a:spcBef>
              <a:buClr>
                <a:srgbClr val="FFFF00"/>
              </a:buClr>
              <a:buFont typeface="Wingdings" panose="05000000000000000000" pitchFamily="2" charset="2"/>
              <a:buChar char="Ø"/>
            </a:pPr>
            <a:r>
              <a:rPr lang="fr-FR" sz="2200" b="1" dirty="0" smtClean="0"/>
              <a:t>Le client </a:t>
            </a:r>
            <a:r>
              <a:rPr lang="fr-FR" sz="2200" dirty="0" smtClean="0"/>
              <a:t>au cœur de la démarche marketing</a:t>
            </a:r>
          </a:p>
          <a:p>
            <a:pPr lvl="0">
              <a:lnSpc>
                <a:spcPct val="100000"/>
              </a:lnSpc>
              <a:spcBef>
                <a:spcPts val="0"/>
              </a:spcBef>
              <a:buClr>
                <a:srgbClr val="FFFF00"/>
              </a:buClr>
              <a:buFont typeface="Wingdings" panose="05000000000000000000" pitchFamily="2" charset="2"/>
              <a:buChar char="Ø"/>
            </a:pPr>
            <a:r>
              <a:rPr lang="fr-FR" sz="2200" b="1" dirty="0" smtClean="0"/>
              <a:t>Les concurrents </a:t>
            </a:r>
            <a:r>
              <a:rPr lang="fr-FR" sz="2200" dirty="0" smtClean="0"/>
              <a:t>et la réponse</a:t>
            </a:r>
          </a:p>
          <a:p>
            <a:pPr lvl="0">
              <a:lnSpc>
                <a:spcPct val="100000"/>
              </a:lnSpc>
              <a:spcBef>
                <a:spcPts val="0"/>
              </a:spcBef>
              <a:buClr>
                <a:srgbClr val="FFFF00"/>
              </a:buClr>
              <a:buFont typeface="Wingdings" panose="05000000000000000000" pitchFamily="2" charset="2"/>
              <a:buChar char="Ø"/>
            </a:pPr>
            <a:r>
              <a:rPr lang="fr-FR" sz="2200" b="1" dirty="0" smtClean="0"/>
              <a:t>L’Orientation</a:t>
            </a:r>
            <a:r>
              <a:rPr lang="fr-FR" sz="2200" dirty="0" smtClean="0"/>
              <a:t> produit, l’orientation marché : L’offre produit / marché</a:t>
            </a:r>
          </a:p>
          <a:p>
            <a:pPr lvl="0">
              <a:lnSpc>
                <a:spcPct val="100000"/>
              </a:lnSpc>
              <a:spcBef>
                <a:spcPts val="0"/>
              </a:spcBef>
              <a:buClr>
                <a:srgbClr val="FFFF00"/>
              </a:buClr>
              <a:buFont typeface="Wingdings" panose="05000000000000000000" pitchFamily="2" charset="2"/>
              <a:buChar char="Ø"/>
            </a:pPr>
            <a:r>
              <a:rPr lang="fr-FR" sz="2200" b="1" dirty="0" smtClean="0"/>
              <a:t>Le positionnement </a:t>
            </a:r>
            <a:r>
              <a:rPr lang="fr-FR" sz="2200" dirty="0" smtClean="0"/>
              <a:t>prix, l’organisation, la distribution</a:t>
            </a:r>
          </a:p>
          <a:p>
            <a:pPr lvl="0">
              <a:lnSpc>
                <a:spcPct val="100000"/>
              </a:lnSpc>
              <a:spcBef>
                <a:spcPts val="0"/>
              </a:spcBef>
              <a:buClr>
                <a:srgbClr val="FFFF00"/>
              </a:buClr>
              <a:buFont typeface="Wingdings" panose="05000000000000000000" pitchFamily="2" charset="2"/>
              <a:buChar char="Ø"/>
            </a:pPr>
            <a:r>
              <a:rPr lang="fr-FR" sz="2200" b="1" dirty="0" smtClean="0"/>
              <a:t>Le rôle </a:t>
            </a:r>
            <a:r>
              <a:rPr lang="fr-FR" sz="2200" dirty="0" smtClean="0"/>
              <a:t>du marketing / commerce</a:t>
            </a:r>
          </a:p>
          <a:p>
            <a:pPr lvl="0">
              <a:lnSpc>
                <a:spcPct val="100000"/>
              </a:lnSpc>
              <a:spcBef>
                <a:spcPts val="0"/>
              </a:spcBef>
              <a:buClr>
                <a:srgbClr val="FFFF00"/>
              </a:buClr>
              <a:buFont typeface="Wingdings" panose="05000000000000000000" pitchFamily="2" charset="2"/>
              <a:buChar char="Ø"/>
            </a:pPr>
            <a:r>
              <a:rPr lang="fr-FR" sz="2200" b="1" dirty="0" smtClean="0"/>
              <a:t>Le rôle </a:t>
            </a:r>
            <a:r>
              <a:rPr lang="fr-FR" sz="2200" dirty="0" smtClean="0"/>
              <a:t>du commerce / marketing</a:t>
            </a:r>
          </a:p>
          <a:p>
            <a:pPr lvl="0">
              <a:lnSpc>
                <a:spcPct val="100000"/>
              </a:lnSpc>
              <a:spcBef>
                <a:spcPts val="0"/>
              </a:spcBef>
              <a:buClr>
                <a:srgbClr val="FFFF00"/>
              </a:buClr>
              <a:buFont typeface="Wingdings" panose="05000000000000000000" pitchFamily="2" charset="2"/>
              <a:buChar char="Ø"/>
            </a:pPr>
            <a:r>
              <a:rPr lang="fr-FR" sz="2200" b="1" dirty="0" smtClean="0"/>
              <a:t>Le plan marketing </a:t>
            </a:r>
            <a:r>
              <a:rPr lang="fr-FR" sz="2200" dirty="0" smtClean="0"/>
              <a:t>opérationnel</a:t>
            </a:r>
          </a:p>
          <a:p>
            <a:pPr lvl="0">
              <a:lnSpc>
                <a:spcPct val="100000"/>
              </a:lnSpc>
              <a:spcBef>
                <a:spcPts val="0"/>
              </a:spcBef>
              <a:buClr>
                <a:srgbClr val="FFFF00"/>
              </a:buClr>
              <a:buFont typeface="Wingdings" panose="05000000000000000000" pitchFamily="2" charset="2"/>
              <a:buChar char="Ø"/>
            </a:pPr>
            <a:endParaRPr lang="fr-FR" sz="2200" dirty="0"/>
          </a:p>
          <a:p>
            <a:pPr marL="0" lvl="0" indent="0" algn="ctr">
              <a:lnSpc>
                <a:spcPct val="110000"/>
              </a:lnSpc>
              <a:spcBef>
                <a:spcPts val="0"/>
              </a:spcBef>
              <a:buClr>
                <a:srgbClr val="FFFF00"/>
              </a:buClr>
              <a:buNone/>
              <a:tabLst>
                <a:tab pos="5400040" algn="r"/>
              </a:tabLst>
            </a:pPr>
            <a:r>
              <a:rPr lang="fr-FR" sz="2200" b="1" dirty="0" smtClean="0">
                <a:solidFill>
                  <a:srgbClr val="FFFF00"/>
                </a:solidFill>
              </a:rPr>
              <a:t>L’atelier </a:t>
            </a:r>
            <a:r>
              <a:rPr lang="fr-FR" sz="2200" b="1" dirty="0">
                <a:solidFill>
                  <a:srgbClr val="FFFF00"/>
                </a:solidFill>
              </a:rPr>
              <a:t>vous permettra de sensibiliser, de </a:t>
            </a:r>
            <a:r>
              <a:rPr lang="fr-FR" sz="2200" b="1" dirty="0" smtClean="0">
                <a:solidFill>
                  <a:srgbClr val="FFFF00"/>
                </a:solidFill>
              </a:rPr>
              <a:t>maîtriser</a:t>
            </a:r>
            <a:r>
              <a:rPr lang="fr-FR" sz="2200" b="1" dirty="0">
                <a:solidFill>
                  <a:srgbClr val="FFFF00"/>
                </a:solidFill>
              </a:rPr>
              <a:t>, </a:t>
            </a:r>
            <a:r>
              <a:rPr lang="fr-FR" sz="2200" b="1" dirty="0" smtClean="0">
                <a:solidFill>
                  <a:srgbClr val="FFFF00"/>
                </a:solidFill>
              </a:rPr>
              <a:t>de comprendre la différence entre </a:t>
            </a:r>
          </a:p>
          <a:p>
            <a:pPr marL="0" lvl="0" indent="0" algn="ctr">
              <a:lnSpc>
                <a:spcPct val="110000"/>
              </a:lnSpc>
              <a:spcBef>
                <a:spcPts val="0"/>
              </a:spcBef>
              <a:buClr>
                <a:srgbClr val="FFFF00"/>
              </a:buClr>
              <a:buNone/>
              <a:tabLst>
                <a:tab pos="5400040" algn="r"/>
              </a:tabLst>
            </a:pPr>
            <a:r>
              <a:rPr lang="fr-FR" sz="2200" b="1" dirty="0" smtClean="0">
                <a:solidFill>
                  <a:srgbClr val="FFFF00"/>
                </a:solidFill>
              </a:rPr>
              <a:t>marketing  et stratégie</a:t>
            </a:r>
            <a:endParaRPr lang="fr-FR" sz="2200" b="1" dirty="0">
              <a:solidFill>
                <a:srgbClr val="FFFF00"/>
              </a:solidFill>
            </a:endParaRPr>
          </a:p>
          <a:p>
            <a:pPr marL="0" indent="0" algn="ctr">
              <a:spcBef>
                <a:spcPts val="600"/>
              </a:spcBef>
              <a:buNone/>
            </a:pPr>
            <a:endParaRPr lang="fr-F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49106"/>
            <a:ext cx="1204051" cy="120405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688" y="457495"/>
            <a:ext cx="3236976" cy="774192"/>
          </a:xfrm>
          <a:prstGeom prst="rect">
            <a:avLst/>
          </a:prstGeom>
        </p:spPr>
      </p:pic>
    </p:spTree>
    <p:extLst>
      <p:ext uri="{BB962C8B-B14F-4D97-AF65-F5344CB8AC3E}">
        <p14:creationId xmlns:p14="http://schemas.microsoft.com/office/powerpoint/2010/main" val="258678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188640"/>
            <a:ext cx="9144001" cy="1371600"/>
          </a:xfrm>
        </p:spPr>
        <p:txBody>
          <a:bodyPr rtlCol="0">
            <a:normAutofit fontScale="90000"/>
          </a:bodyPr>
          <a:lstStyle/>
          <a:p>
            <a:pPr rtl="0"/>
            <a:r>
              <a:rPr lang="fr-FR" b="1" dirty="0" smtClean="0"/>
              <a:t>ATELIERS  - </a:t>
            </a:r>
            <a:r>
              <a:rPr lang="fr-FR" b="1" dirty="0" smtClean="0">
                <a:solidFill>
                  <a:srgbClr val="FFFF00"/>
                </a:solidFill>
              </a:rPr>
              <a:t>Gestion commerciale (suite)</a:t>
            </a:r>
            <a:br>
              <a:rPr lang="fr-FR" b="1" dirty="0" smtClean="0">
                <a:solidFill>
                  <a:srgbClr val="FFFF00"/>
                </a:solidFill>
              </a:rPr>
            </a:br>
            <a:r>
              <a:rPr lang="fr-FR" b="1" dirty="0" smtClean="0">
                <a:solidFill>
                  <a:srgbClr val="FFFF00"/>
                </a:solidFill>
              </a:rPr>
              <a:t>Philippe PELLISSIER</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1024745" y="1412776"/>
          <a:ext cx="10873208" cy="4480560"/>
        </p:xfrm>
        <a:graphic>
          <a:graphicData uri="http://schemas.openxmlformats.org/drawingml/2006/table">
            <a:tbl>
              <a:tblPr firstRow="1" bandRow="1">
                <a:tableStyleId>{5C22544A-7EE6-4342-B048-85BDC9FD1C3A}</a:tableStyleId>
              </a:tblPr>
              <a:tblGrid>
                <a:gridCol w="936104"/>
                <a:gridCol w="423047"/>
                <a:gridCol w="1359151"/>
                <a:gridCol w="1359151"/>
                <a:gridCol w="1359151"/>
                <a:gridCol w="1359151"/>
                <a:gridCol w="1359151"/>
                <a:gridCol w="1359151"/>
                <a:gridCol w="1359151"/>
              </a:tblGrid>
              <a:tr h="357551">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570343">
                <a:tc gridSpan="2">
                  <a:txBody>
                    <a:bodyPr/>
                    <a:lstStyle/>
                    <a:p>
                      <a:pPr marL="0" algn="l" defTabSz="914400" rtl="0" eaLnBrk="1" latinLnBrk="0" hangingPunct="1"/>
                      <a:r>
                        <a:rPr lang="fr-FR" sz="1800" b="1" kern="1200" dirty="0" smtClean="0">
                          <a:solidFill>
                            <a:srgbClr val="0000FF"/>
                          </a:solidFill>
                          <a:latin typeface="+mn-lt"/>
                          <a:ea typeface="+mn-ea"/>
                          <a:cs typeface="+mn-cs"/>
                        </a:rPr>
                        <a:t>CG11</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20/02</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smtClean="0"/>
                    </a:p>
                    <a:p>
                      <a:endParaRPr lang="fr-FR" dirty="0">
                        <a:solidFill>
                          <a:srgbClr val="0000FF"/>
                        </a:solidFill>
                      </a:endParaRPr>
                    </a:p>
                  </a:txBody>
                  <a:tcPr/>
                </a:tc>
                <a:tc>
                  <a:txBody>
                    <a:bodyPr/>
                    <a:lstStyle/>
                    <a:p>
                      <a:pPr algn="ctr"/>
                      <a:r>
                        <a:rPr lang="fr-FR" dirty="0" smtClean="0">
                          <a:solidFill>
                            <a:schemeClr val="bg1"/>
                          </a:solidFill>
                        </a:rPr>
                        <a:t>09/03</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smtClean="0"/>
                    </a:p>
                    <a:p>
                      <a:endParaRPr lang="fr-FR" dirty="0">
                        <a:solidFill>
                          <a:srgbClr val="0000FF"/>
                        </a:solidFill>
                      </a:endParaRPr>
                    </a:p>
                  </a:txBody>
                  <a:tcPr/>
                </a:tc>
                <a:tc>
                  <a:txBody>
                    <a:bodyPr/>
                    <a:lstStyle/>
                    <a:p>
                      <a:pPr algn="ctr"/>
                      <a:r>
                        <a:rPr lang="fr-FR" dirty="0" smtClean="0">
                          <a:solidFill>
                            <a:schemeClr val="bg1"/>
                          </a:solidFill>
                        </a:rPr>
                        <a:t>20/04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08h/12h</a:t>
                      </a:r>
                      <a:endParaRPr lang="fr-FR" dirty="0" smtClean="0"/>
                    </a:p>
                  </a:txBody>
                  <a:tcPr/>
                </a:tc>
                <a:tc>
                  <a:txBody>
                    <a:bodyPr/>
                    <a:lstStyle/>
                    <a:p>
                      <a:pPr algn="ctr"/>
                      <a:r>
                        <a:rPr lang="fr-FR" dirty="0" smtClean="0">
                          <a:solidFill>
                            <a:schemeClr val="bg1"/>
                          </a:solidFill>
                        </a:rPr>
                        <a:t>11/05</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08h/12h</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r>
              <a:tr h="893877">
                <a:tc gridSpan="2">
                  <a:txBody>
                    <a:bodyPr/>
                    <a:lstStyle/>
                    <a:p>
                      <a:pPr marL="0" algn="l" defTabSz="914400" rtl="0" eaLnBrk="1" latinLnBrk="0" hangingPunct="1"/>
                      <a:r>
                        <a:rPr lang="fr-FR" sz="1800" b="1" kern="1200" dirty="0" smtClean="0">
                          <a:solidFill>
                            <a:srgbClr val="0000FF"/>
                          </a:solidFill>
                          <a:latin typeface="+mn-lt"/>
                          <a:ea typeface="+mn-ea"/>
                          <a:cs typeface="+mn-cs"/>
                        </a:rPr>
                        <a:t>CG12</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06/03</a:t>
                      </a:r>
                      <a:endParaRPr lang="fr-FR"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12/05</a:t>
                      </a: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smtClean="0">
                        <a:solidFill>
                          <a:srgbClr val="0000FF"/>
                        </a:solidFill>
                      </a:endParaRPr>
                    </a:p>
                    <a:p>
                      <a:pPr algn="ctr"/>
                      <a:endParaRPr lang="fr-FR" sz="1200"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r>
              <a:tr h="625714">
                <a:tc gridSpan="2">
                  <a:txBody>
                    <a:bodyPr/>
                    <a:lstStyle/>
                    <a:p>
                      <a:pPr marL="0" algn="l" defTabSz="914400" rtl="0" eaLnBrk="1" latinLnBrk="0" hangingPunct="1"/>
                      <a:r>
                        <a:rPr lang="fr-FR" sz="1800" b="1" kern="1200" dirty="0" smtClean="0">
                          <a:solidFill>
                            <a:srgbClr val="0000FF"/>
                          </a:solidFill>
                          <a:latin typeface="+mn-lt"/>
                          <a:ea typeface="+mn-ea"/>
                          <a:cs typeface="+mn-cs"/>
                        </a:rPr>
                        <a:t>CG13</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a:p>
                  </a:txBody>
                  <a:tcPr/>
                </a:tc>
                <a:tc>
                  <a:txBody>
                    <a:bodyPr/>
                    <a:lstStyle/>
                    <a:p>
                      <a:pPr algn="ctr"/>
                      <a:r>
                        <a:rPr lang="fr-FR" dirty="0" smtClean="0">
                          <a:solidFill>
                            <a:schemeClr val="bg1"/>
                          </a:solidFill>
                        </a:rPr>
                        <a:t>24/02</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r>
                        <a:rPr lang="fr-FR" dirty="0" smtClean="0">
                          <a:solidFill>
                            <a:schemeClr val="bg1"/>
                          </a:solidFill>
                        </a:rPr>
                        <a:t>10/03</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r>
                        <a:rPr lang="fr-FR" dirty="0" smtClean="0">
                          <a:solidFill>
                            <a:schemeClr val="bg1"/>
                          </a:solidFill>
                        </a:rPr>
                        <a:t>24/04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r>
                        <a:rPr lang="fr-FR" dirty="0" smtClean="0">
                          <a:solidFill>
                            <a:schemeClr val="bg1"/>
                          </a:solidFill>
                        </a:rPr>
                        <a:t>11/05</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endParaRPr lang="fr-FR" dirty="0"/>
                    </a:p>
                  </a:txBody>
                  <a:tcPr/>
                </a:tc>
                <a:tc>
                  <a:txBody>
                    <a:bodyPr/>
                    <a:lstStyle/>
                    <a:p>
                      <a:endParaRPr lang="fr-FR"/>
                    </a:p>
                  </a:txBody>
                  <a:tcPr/>
                </a:tc>
              </a:tr>
              <a:tr h="357551">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CG11</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rPr>
                        <a:t> </a:t>
                      </a:r>
                      <a:r>
                        <a:rPr lang="fr-FR" sz="1200" b="1" cap="none" dirty="0" smtClean="0">
                          <a:solidFill>
                            <a:schemeClr val="tx1"/>
                          </a:solidFill>
                          <a:hlinkClick r:id="rId2"/>
                        </a:rPr>
                        <a:t>https://www.billetweb.fr/gciale-11-les-basiques-de-la-gestion-commerciale#.XkZmiw9kiWw.gmail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CG12</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rPr>
                        <a:t> </a:t>
                      </a:r>
                      <a:r>
                        <a:rPr lang="fr-FR" sz="1200" b="1" cap="none" dirty="0" smtClean="0">
                          <a:solidFill>
                            <a:schemeClr val="tx1"/>
                          </a:solidFill>
                          <a:hlinkClick r:id="rId3"/>
                        </a:rPr>
                        <a:t>https://www.billetweb.fr/gciale-12-les-approfondissements-de-la-gestion-commerciale#.XkGP3ThjOsQ.gmail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CG13</a:t>
                      </a:r>
                      <a:endParaRPr lang="fr-FR" b="1" dirty="0">
                        <a:solidFill>
                          <a:schemeClr val="tx1"/>
                        </a:solidFill>
                      </a:endParaRPr>
                    </a:p>
                  </a:txBody>
                  <a:tcPr>
                    <a:solidFill>
                      <a:srgbClr val="0000FF"/>
                    </a:solidFill>
                  </a:tcPr>
                </a:tc>
                <a:tc gridSpan="8">
                  <a:txBody>
                    <a:bodyPr/>
                    <a:lstStyle/>
                    <a:p>
                      <a:r>
                        <a:rPr lang="fr-FR" sz="1200" dirty="0" smtClean="0">
                          <a:hlinkClick r:id="rId4"/>
                        </a:rPr>
                        <a:t>https://www.billetweb.fr/gciale-13-les-basiques-du-marketing#.XkZnwUbm8v8.gmail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397647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smtClean="0"/>
              <a:t>Intervenant</a:t>
            </a:r>
            <a:r>
              <a:rPr lang="fr-FR" sz="3100" b="1" dirty="0"/>
              <a:t> : </a:t>
            </a:r>
            <a:r>
              <a:rPr lang="fr-FR" sz="3100" b="1" dirty="0" smtClean="0"/>
              <a:t>Philippe PELLISSIER</a:t>
            </a:r>
            <a:r>
              <a:rPr lang="fr-FR" sz="3100" dirty="0"/>
              <a:t/>
            </a:r>
            <a:br>
              <a:rPr lang="fr-FR" sz="3100" dirty="0"/>
            </a:br>
            <a:r>
              <a:rPr lang="fr-FR" sz="2800" b="1" dirty="0"/>
              <a:t> Consultant en développement commercial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82800" y="152477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14</a:t>
            </a:r>
            <a:r>
              <a:rPr lang="fr-FR" b="1" dirty="0" smtClean="0">
                <a:solidFill>
                  <a:srgbClr val="FFFF00"/>
                </a:solidFill>
              </a:rPr>
              <a:t>: </a:t>
            </a:r>
          </a:p>
          <a:p>
            <a:r>
              <a:rPr lang="fr-FR" sz="1800" b="1" dirty="0">
                <a:solidFill>
                  <a:schemeClr val="tx1"/>
                </a:solidFill>
              </a:rPr>
              <a:t>Les </a:t>
            </a:r>
            <a:r>
              <a:rPr lang="fr-FR" sz="1800" b="1" dirty="0" smtClean="0">
                <a:solidFill>
                  <a:schemeClr val="tx1"/>
                </a:solidFill>
              </a:rPr>
              <a:t>approfondissements : du marketing</a:t>
            </a: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https://www.billetweb.fr/gciale-13-les-approfondissements-du-marketing#.XkZoFYOjFvQ.gmail</a:t>
            </a:r>
            <a:endParaRPr lang="fr-FR" sz="800" b="1" cap="none" dirty="0">
              <a:solidFill>
                <a:schemeClr val="tx1"/>
              </a:solidFill>
            </a:endParaRPr>
          </a:p>
        </p:txBody>
      </p:sp>
      <p:sp>
        <p:nvSpPr>
          <p:cNvPr id="25" name="Espace réservé du texte 11"/>
          <p:cNvSpPr txBox="1">
            <a:spLocks/>
          </p:cNvSpPr>
          <p:nvPr/>
        </p:nvSpPr>
        <p:spPr>
          <a:xfrm>
            <a:off x="282799" y="2575295"/>
            <a:ext cx="11665865" cy="3954565"/>
          </a:xfrm>
          <a:prstGeom prst="rect">
            <a:avLst/>
          </a:prstGeom>
          <a:ln>
            <a:solidFill>
              <a:srgbClr val="FFFF00"/>
            </a:solidFill>
          </a:ln>
        </p:spPr>
        <p:txBody>
          <a:bodyPr vert="horz" lIns="72000" tIns="45720" rIns="91440" bIns="46800" rtlCol="0">
            <a:normAutofit fontScale="77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300" b="1" dirty="0" smtClean="0">
                <a:solidFill>
                  <a:srgbClr val="FFFF00"/>
                </a:solidFill>
              </a:rPr>
              <a:t>Le </a:t>
            </a:r>
            <a:r>
              <a:rPr lang="fr-FR" sz="2300" b="1" dirty="0">
                <a:solidFill>
                  <a:srgbClr val="FFFF00"/>
                </a:solidFill>
              </a:rPr>
              <a:t>marketing, c’est quoi, ça sert à quoi ? </a:t>
            </a:r>
          </a:p>
          <a:p>
            <a:pPr lvl="0">
              <a:lnSpc>
                <a:spcPct val="100000"/>
              </a:lnSpc>
              <a:spcBef>
                <a:spcPts val="0"/>
              </a:spcBef>
              <a:buClr>
                <a:srgbClr val="FFFF00"/>
              </a:buClr>
              <a:buFont typeface="Wingdings" panose="05000000000000000000" pitchFamily="2" charset="2"/>
              <a:buChar char="Ø"/>
            </a:pPr>
            <a:r>
              <a:rPr lang="fr-FR" b="1" dirty="0" smtClean="0"/>
              <a:t>Le marketing </a:t>
            </a:r>
            <a:r>
              <a:rPr lang="fr-FR" dirty="0" smtClean="0"/>
              <a:t>dans les processus décisionnels des entreprises</a:t>
            </a:r>
          </a:p>
          <a:p>
            <a:pPr lvl="0">
              <a:lnSpc>
                <a:spcPct val="100000"/>
              </a:lnSpc>
              <a:spcBef>
                <a:spcPts val="0"/>
              </a:spcBef>
              <a:buClr>
                <a:srgbClr val="FFFF00"/>
              </a:buClr>
              <a:buFont typeface="Wingdings" panose="05000000000000000000" pitchFamily="2" charset="2"/>
              <a:buChar char="Ø"/>
            </a:pPr>
            <a:r>
              <a:rPr lang="fr-FR" b="1" dirty="0" smtClean="0"/>
              <a:t>L’analyse</a:t>
            </a:r>
            <a:r>
              <a:rPr lang="fr-FR" dirty="0" smtClean="0"/>
              <a:t> SWOT</a:t>
            </a:r>
          </a:p>
          <a:p>
            <a:pPr lvl="0">
              <a:lnSpc>
                <a:spcPct val="100000"/>
              </a:lnSpc>
              <a:spcBef>
                <a:spcPts val="0"/>
              </a:spcBef>
              <a:buClr>
                <a:srgbClr val="FFFF00"/>
              </a:buClr>
              <a:buFont typeface="Wingdings" panose="05000000000000000000" pitchFamily="2" charset="2"/>
              <a:buChar char="Ø"/>
            </a:pPr>
            <a:r>
              <a:rPr lang="fr-FR" dirty="0" smtClean="0"/>
              <a:t>Les </a:t>
            </a:r>
            <a:r>
              <a:rPr lang="fr-FR" b="1" dirty="0" smtClean="0"/>
              <a:t>DAS</a:t>
            </a:r>
            <a:r>
              <a:rPr lang="fr-FR" dirty="0" smtClean="0"/>
              <a:t> (Domaines d’Activités Stratégiques)</a:t>
            </a:r>
          </a:p>
          <a:p>
            <a:pPr lvl="0">
              <a:lnSpc>
                <a:spcPct val="100000"/>
              </a:lnSpc>
              <a:spcBef>
                <a:spcPts val="0"/>
              </a:spcBef>
              <a:buClr>
                <a:srgbClr val="FFFF00"/>
              </a:buClr>
              <a:buFont typeface="Wingdings" panose="05000000000000000000" pitchFamily="2" charset="2"/>
              <a:buChar char="Ø"/>
            </a:pPr>
            <a:r>
              <a:rPr lang="fr-FR" b="1" dirty="0" smtClean="0"/>
              <a:t>Le client </a:t>
            </a:r>
            <a:r>
              <a:rPr lang="fr-FR" dirty="0" smtClean="0"/>
              <a:t>au cœur de la démarche marketing</a:t>
            </a:r>
          </a:p>
          <a:p>
            <a:pPr lvl="0">
              <a:lnSpc>
                <a:spcPct val="100000"/>
              </a:lnSpc>
              <a:spcBef>
                <a:spcPts val="0"/>
              </a:spcBef>
              <a:buClr>
                <a:srgbClr val="FFFF00"/>
              </a:buClr>
              <a:buFont typeface="Wingdings" panose="05000000000000000000" pitchFamily="2" charset="2"/>
              <a:buChar char="Ø"/>
            </a:pPr>
            <a:r>
              <a:rPr lang="fr-FR" b="1" dirty="0" smtClean="0"/>
              <a:t>Les concurrents </a:t>
            </a:r>
            <a:r>
              <a:rPr lang="fr-FR" dirty="0" smtClean="0"/>
              <a:t>et la réponse</a:t>
            </a:r>
          </a:p>
          <a:p>
            <a:pPr lvl="0">
              <a:lnSpc>
                <a:spcPct val="100000"/>
              </a:lnSpc>
              <a:spcBef>
                <a:spcPts val="0"/>
              </a:spcBef>
              <a:buClr>
                <a:srgbClr val="FFFF00"/>
              </a:buClr>
              <a:buFont typeface="Wingdings" panose="05000000000000000000" pitchFamily="2" charset="2"/>
              <a:buChar char="Ø"/>
            </a:pPr>
            <a:r>
              <a:rPr lang="fr-FR" b="1" dirty="0" smtClean="0"/>
              <a:t>L’Orientation</a:t>
            </a:r>
            <a:r>
              <a:rPr lang="fr-FR" dirty="0" smtClean="0"/>
              <a:t> produit, l’orientation marché : L’offre produit / marché</a:t>
            </a:r>
          </a:p>
          <a:p>
            <a:pPr lvl="0">
              <a:lnSpc>
                <a:spcPct val="100000"/>
              </a:lnSpc>
              <a:spcBef>
                <a:spcPts val="0"/>
              </a:spcBef>
              <a:buClr>
                <a:srgbClr val="FFFF00"/>
              </a:buClr>
              <a:buFont typeface="Wingdings" panose="05000000000000000000" pitchFamily="2" charset="2"/>
              <a:buChar char="Ø"/>
            </a:pPr>
            <a:r>
              <a:rPr lang="fr-FR" b="1" dirty="0" smtClean="0"/>
              <a:t>Le positionnement </a:t>
            </a:r>
            <a:r>
              <a:rPr lang="fr-FR" dirty="0" smtClean="0"/>
              <a:t>prix, l’organisation, la distribution</a:t>
            </a:r>
          </a:p>
          <a:p>
            <a:pPr lvl="0">
              <a:lnSpc>
                <a:spcPct val="100000"/>
              </a:lnSpc>
              <a:spcBef>
                <a:spcPts val="0"/>
              </a:spcBef>
              <a:buClr>
                <a:srgbClr val="FFFF00"/>
              </a:buClr>
              <a:buFont typeface="Wingdings" panose="05000000000000000000" pitchFamily="2" charset="2"/>
              <a:buChar char="Ø"/>
            </a:pPr>
            <a:r>
              <a:rPr lang="fr-FR" b="1" dirty="0" smtClean="0"/>
              <a:t>Le rôle </a:t>
            </a:r>
            <a:r>
              <a:rPr lang="fr-FR" dirty="0" smtClean="0"/>
              <a:t>du marketing / commerce</a:t>
            </a:r>
          </a:p>
          <a:p>
            <a:pPr lvl="0">
              <a:lnSpc>
                <a:spcPct val="100000"/>
              </a:lnSpc>
              <a:spcBef>
                <a:spcPts val="0"/>
              </a:spcBef>
              <a:buClr>
                <a:srgbClr val="FFFF00"/>
              </a:buClr>
              <a:buFont typeface="Wingdings" panose="05000000000000000000" pitchFamily="2" charset="2"/>
              <a:buChar char="Ø"/>
            </a:pPr>
            <a:r>
              <a:rPr lang="fr-FR" b="1" dirty="0" smtClean="0"/>
              <a:t>Le rôle </a:t>
            </a:r>
            <a:r>
              <a:rPr lang="fr-FR" dirty="0" smtClean="0"/>
              <a:t>du commerce / marketing</a:t>
            </a:r>
          </a:p>
          <a:p>
            <a:pPr lvl="0">
              <a:lnSpc>
                <a:spcPct val="100000"/>
              </a:lnSpc>
              <a:spcBef>
                <a:spcPts val="0"/>
              </a:spcBef>
              <a:buClr>
                <a:srgbClr val="FFFF00"/>
              </a:buClr>
              <a:buFont typeface="Wingdings" panose="05000000000000000000" pitchFamily="2" charset="2"/>
              <a:buChar char="Ø"/>
            </a:pPr>
            <a:r>
              <a:rPr lang="fr-FR" b="1" dirty="0" smtClean="0"/>
              <a:t>Le plan marketing </a:t>
            </a:r>
            <a:r>
              <a:rPr lang="fr-FR" dirty="0" smtClean="0"/>
              <a:t>opérationnel</a:t>
            </a:r>
          </a:p>
          <a:p>
            <a:pPr lvl="0">
              <a:lnSpc>
                <a:spcPct val="100000"/>
              </a:lnSpc>
              <a:spcBef>
                <a:spcPts val="0"/>
              </a:spcBef>
              <a:buClr>
                <a:srgbClr val="FFFF00"/>
              </a:buClr>
              <a:buFont typeface="Wingdings" panose="05000000000000000000" pitchFamily="2" charset="2"/>
              <a:buChar char="Ø"/>
            </a:pPr>
            <a:r>
              <a:rPr lang="fr-FR" b="1" dirty="0" smtClean="0"/>
              <a:t>La rédaction</a:t>
            </a:r>
            <a:r>
              <a:rPr lang="fr-FR" dirty="0" smtClean="0"/>
              <a:t> de la stratégie marketing</a:t>
            </a:r>
          </a:p>
          <a:p>
            <a:pPr lvl="0">
              <a:lnSpc>
                <a:spcPct val="100000"/>
              </a:lnSpc>
              <a:spcBef>
                <a:spcPts val="0"/>
              </a:spcBef>
              <a:buClr>
                <a:srgbClr val="FFFF00"/>
              </a:buClr>
              <a:buFont typeface="Wingdings" panose="05000000000000000000" pitchFamily="2" charset="2"/>
              <a:buChar char="Ø"/>
            </a:pPr>
            <a:r>
              <a:rPr lang="fr-FR" b="1" dirty="0" smtClean="0"/>
              <a:t>La rédaction </a:t>
            </a:r>
            <a:r>
              <a:rPr lang="fr-FR" dirty="0" smtClean="0"/>
              <a:t>du plan d’actions marketing opérationnel</a:t>
            </a:r>
          </a:p>
          <a:p>
            <a:pPr lvl="0">
              <a:lnSpc>
                <a:spcPct val="100000"/>
              </a:lnSpc>
              <a:spcBef>
                <a:spcPts val="0"/>
              </a:spcBef>
              <a:buClr>
                <a:srgbClr val="FFFF00"/>
              </a:buClr>
              <a:buFont typeface="Wingdings" panose="05000000000000000000" pitchFamily="2" charset="2"/>
              <a:buChar char="Ø"/>
            </a:pPr>
            <a:endParaRPr lang="fr-FR" sz="2200" dirty="0"/>
          </a:p>
          <a:p>
            <a:pPr marL="0" lvl="0" indent="0" algn="ctr">
              <a:lnSpc>
                <a:spcPct val="110000"/>
              </a:lnSpc>
              <a:spcBef>
                <a:spcPts val="0"/>
              </a:spcBef>
              <a:buClr>
                <a:srgbClr val="FFFF00"/>
              </a:buClr>
              <a:buNone/>
              <a:tabLst>
                <a:tab pos="5400040" algn="r"/>
              </a:tabLst>
            </a:pPr>
            <a:r>
              <a:rPr lang="fr-FR" sz="2200" b="1" dirty="0" smtClean="0">
                <a:solidFill>
                  <a:srgbClr val="FFFF00"/>
                </a:solidFill>
              </a:rPr>
              <a:t>L’atelier </a:t>
            </a:r>
            <a:r>
              <a:rPr lang="fr-FR" sz="2200" b="1" dirty="0">
                <a:solidFill>
                  <a:srgbClr val="FFFF00"/>
                </a:solidFill>
              </a:rPr>
              <a:t>vous permettra de sensibiliser, de </a:t>
            </a:r>
            <a:r>
              <a:rPr lang="fr-FR" sz="2200" b="1" dirty="0" smtClean="0">
                <a:solidFill>
                  <a:srgbClr val="FFFF00"/>
                </a:solidFill>
              </a:rPr>
              <a:t>maîtriser</a:t>
            </a:r>
            <a:r>
              <a:rPr lang="fr-FR" sz="2200" b="1" dirty="0">
                <a:solidFill>
                  <a:srgbClr val="FFFF00"/>
                </a:solidFill>
              </a:rPr>
              <a:t>, </a:t>
            </a:r>
            <a:r>
              <a:rPr lang="fr-FR" sz="2200" b="1" dirty="0" smtClean="0">
                <a:solidFill>
                  <a:srgbClr val="FFFF00"/>
                </a:solidFill>
              </a:rPr>
              <a:t>de comprendre la différence entre marketing et stratégie et la rédiger</a:t>
            </a:r>
            <a:endParaRPr lang="fr-FR" sz="2200" b="1" dirty="0">
              <a:solidFill>
                <a:srgbClr val="FFFF00"/>
              </a:solidFill>
            </a:endParaRPr>
          </a:p>
          <a:p>
            <a:pPr marL="0" indent="0" algn="ctr">
              <a:spcBef>
                <a:spcPts val="600"/>
              </a:spcBef>
              <a:buNone/>
            </a:pPr>
            <a:endParaRPr lang="fr-F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49106"/>
            <a:ext cx="1204051" cy="120405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688" y="457495"/>
            <a:ext cx="3236976" cy="774192"/>
          </a:xfrm>
          <a:prstGeom prst="rect">
            <a:avLst/>
          </a:prstGeom>
        </p:spPr>
      </p:pic>
    </p:spTree>
    <p:extLst>
      <p:ext uri="{BB962C8B-B14F-4D97-AF65-F5344CB8AC3E}">
        <p14:creationId xmlns:p14="http://schemas.microsoft.com/office/powerpoint/2010/main" val="111571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smtClean="0"/>
              <a:t>Intervenant</a:t>
            </a:r>
            <a:r>
              <a:rPr lang="fr-FR" sz="3100" b="1" dirty="0"/>
              <a:t> : </a:t>
            </a:r>
            <a:r>
              <a:rPr lang="fr-FR" sz="3100" b="1" dirty="0" smtClean="0"/>
              <a:t>Philippe PELLISSIER</a:t>
            </a:r>
            <a:r>
              <a:rPr lang="fr-FR" sz="3100" dirty="0"/>
              <a:t/>
            </a:r>
            <a:br>
              <a:rPr lang="fr-FR" sz="3100" dirty="0"/>
            </a:br>
            <a:r>
              <a:rPr lang="fr-FR" sz="2800" b="1" dirty="0"/>
              <a:t> Consultant en développement commercial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15 </a:t>
            </a:r>
            <a:r>
              <a:rPr lang="fr-FR" b="1" dirty="0" smtClean="0">
                <a:solidFill>
                  <a:srgbClr val="FFFF00"/>
                </a:solidFill>
              </a:rPr>
              <a:t>: </a:t>
            </a:r>
          </a:p>
          <a:p>
            <a:r>
              <a:rPr lang="fr-FR" sz="1900" b="1" dirty="0" smtClean="0">
                <a:solidFill>
                  <a:schemeClr val="tx1"/>
                </a:solidFill>
              </a:rPr>
              <a:t>Les basiques : LES </a:t>
            </a:r>
            <a:r>
              <a:rPr lang="fr-FR" sz="1900" b="1" dirty="0">
                <a:solidFill>
                  <a:schemeClr val="tx1"/>
                </a:solidFill>
              </a:rPr>
              <a:t>CLES DE LA VENTE CONSEIL EN MAGASIN </a:t>
            </a:r>
            <a:endParaRPr lang="fr-FR" sz="1900" b="1" dirty="0" smtClean="0">
              <a:solidFill>
                <a:schemeClr val="tx1"/>
              </a:solidFill>
            </a:endParaRP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https://www.billetweb.fr/gciale-15-les-basiques-les-cles-de-la-vente-en-conseil-en-magasin#.XkGT_K67qoM.gmail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100" b="1" dirty="0" smtClean="0">
                <a:solidFill>
                  <a:srgbClr val="FFFF00"/>
                </a:solidFill>
              </a:rPr>
              <a:t>Apports théoriques, d’ateliers et d’échange, travail sur exemple personnel :</a:t>
            </a:r>
          </a:p>
          <a:p>
            <a:pPr>
              <a:lnSpc>
                <a:spcPct val="100000"/>
              </a:lnSpc>
              <a:spcBef>
                <a:spcPts val="0"/>
              </a:spcBef>
              <a:buClr>
                <a:srgbClr val="FFFF00"/>
              </a:buClr>
              <a:buFont typeface="Wingdings" panose="05000000000000000000" pitchFamily="2" charset="2"/>
              <a:buChar char="Ø"/>
            </a:pPr>
            <a:r>
              <a:rPr lang="fr-FR" sz="2000" b="1" dirty="0" smtClean="0"/>
              <a:t>Comprendre</a:t>
            </a:r>
            <a:r>
              <a:rPr lang="fr-FR" sz="2000" dirty="0" smtClean="0"/>
              <a:t> les comportements et attitudes clés de la vente</a:t>
            </a:r>
          </a:p>
          <a:p>
            <a:pPr>
              <a:lnSpc>
                <a:spcPct val="100000"/>
              </a:lnSpc>
              <a:spcBef>
                <a:spcPts val="0"/>
              </a:spcBef>
              <a:buClr>
                <a:srgbClr val="FFFF00"/>
              </a:buClr>
              <a:buFont typeface="Wingdings" panose="05000000000000000000" pitchFamily="2" charset="2"/>
              <a:buChar char="Ø"/>
            </a:pPr>
            <a:r>
              <a:rPr lang="fr-FR" sz="2000" b="1" dirty="0" smtClean="0"/>
              <a:t>Se préparer </a:t>
            </a:r>
            <a:r>
              <a:rPr lang="fr-FR" sz="2000" dirty="0" smtClean="0"/>
              <a:t>à la vente et donner une bonne première  impression</a:t>
            </a:r>
            <a:endParaRPr lang="fr-FR" sz="2000" dirty="0"/>
          </a:p>
          <a:p>
            <a:pPr>
              <a:lnSpc>
                <a:spcPct val="100000"/>
              </a:lnSpc>
              <a:spcBef>
                <a:spcPts val="0"/>
              </a:spcBef>
              <a:buClr>
                <a:srgbClr val="FFFF00"/>
              </a:buClr>
              <a:buFont typeface="Wingdings" panose="05000000000000000000" pitchFamily="2" charset="2"/>
              <a:buChar char="Ø"/>
            </a:pPr>
            <a:r>
              <a:rPr lang="fr-FR" sz="2000" b="1" dirty="0" smtClean="0"/>
              <a:t>Comprendre</a:t>
            </a:r>
            <a:r>
              <a:rPr lang="fr-FR" sz="2000" dirty="0" smtClean="0"/>
              <a:t> les attentes du client pour mieux le conseiller</a:t>
            </a:r>
            <a:endParaRPr lang="fr-FR" sz="2000" dirty="0"/>
          </a:p>
          <a:p>
            <a:pPr>
              <a:lnSpc>
                <a:spcPct val="100000"/>
              </a:lnSpc>
              <a:spcBef>
                <a:spcPts val="0"/>
              </a:spcBef>
              <a:buClr>
                <a:srgbClr val="FFFF00"/>
              </a:buClr>
              <a:buFont typeface="Wingdings" panose="05000000000000000000" pitchFamily="2" charset="2"/>
              <a:buChar char="Ø"/>
            </a:pPr>
            <a:r>
              <a:rPr lang="fr-FR" sz="2000" b="1" dirty="0" smtClean="0"/>
              <a:t>Bien argumenter</a:t>
            </a:r>
            <a:r>
              <a:rPr lang="fr-FR" sz="2000" dirty="0" smtClean="0"/>
              <a:t> son conseil</a:t>
            </a:r>
            <a:endParaRPr lang="fr-FR" sz="2000" dirty="0"/>
          </a:p>
          <a:p>
            <a:pPr>
              <a:lnSpc>
                <a:spcPct val="100000"/>
              </a:lnSpc>
              <a:spcBef>
                <a:spcPts val="0"/>
              </a:spcBef>
              <a:buClr>
                <a:srgbClr val="FFFF00"/>
              </a:buClr>
              <a:buFont typeface="Wingdings" panose="05000000000000000000" pitchFamily="2" charset="2"/>
              <a:buChar char="Ø"/>
            </a:pPr>
            <a:r>
              <a:rPr lang="fr-FR" sz="2000" b="1" dirty="0" smtClean="0"/>
              <a:t>Finaliser </a:t>
            </a:r>
            <a:r>
              <a:rPr lang="fr-FR" sz="2000" dirty="0" smtClean="0"/>
              <a:t>sa vente</a:t>
            </a:r>
            <a:endParaRPr lang="fr-FR" sz="2000" dirty="0"/>
          </a:p>
          <a:p>
            <a:pPr marL="0" indent="0">
              <a:lnSpc>
                <a:spcPct val="100000"/>
              </a:lnSpc>
              <a:spcBef>
                <a:spcPts val="0"/>
              </a:spcBef>
              <a:buClr>
                <a:srgbClr val="FFFF00"/>
              </a:buClr>
              <a:buNone/>
            </a:pPr>
            <a:endParaRPr lang="fr-FR" sz="2200" b="1" dirty="0">
              <a:solidFill>
                <a:srgbClr val="FFFF00"/>
              </a:solidFill>
            </a:endParaRPr>
          </a:p>
          <a:p>
            <a:pPr marL="0" lvl="0" indent="0" algn="ctr">
              <a:lnSpc>
                <a:spcPct val="110000"/>
              </a:lnSpc>
              <a:spcBef>
                <a:spcPts val="0"/>
              </a:spcBef>
              <a:buClr>
                <a:srgbClr val="FFFF00"/>
              </a:buClr>
              <a:buNone/>
              <a:tabLst>
                <a:tab pos="5400040" algn="r"/>
              </a:tabLst>
            </a:pPr>
            <a:r>
              <a:rPr lang="fr-FR" sz="2200" b="1" dirty="0" smtClean="0">
                <a:solidFill>
                  <a:srgbClr val="FFFF00"/>
                </a:solidFill>
              </a:rPr>
              <a:t>L’atelier vous permettra  de vous approprier les techniques de ventes BtoC, écouter et identifier,</a:t>
            </a:r>
          </a:p>
          <a:p>
            <a:pPr marL="0" lvl="0" indent="0" algn="ctr">
              <a:lnSpc>
                <a:spcPct val="110000"/>
              </a:lnSpc>
              <a:spcBef>
                <a:spcPts val="0"/>
              </a:spcBef>
              <a:buClr>
                <a:srgbClr val="FFFF00"/>
              </a:buClr>
              <a:buNone/>
              <a:tabLst>
                <a:tab pos="5400040" algn="r"/>
              </a:tabLst>
            </a:pPr>
            <a:r>
              <a:rPr lang="fr-FR" sz="2200" b="1" dirty="0" smtClean="0">
                <a:solidFill>
                  <a:srgbClr val="FFFF00"/>
                </a:solidFill>
                <a:ea typeface="Calibri" panose="020F0502020204030204" pitchFamily="34" charset="0"/>
              </a:rPr>
              <a:t>conclure les ventes </a:t>
            </a:r>
            <a:endParaRPr lang="fr-FR" sz="2200" b="1" dirty="0">
              <a:solidFill>
                <a:srgbClr val="FFFF00"/>
              </a:solidFill>
              <a:ea typeface="Calibri" panose="020F0502020204030204" pitchFamily="34" charset="0"/>
            </a:endParaRPr>
          </a:p>
          <a:p>
            <a:pPr marL="0" indent="0" algn="ctr">
              <a:spcBef>
                <a:spcPts val="600"/>
              </a:spcBef>
              <a:buNone/>
            </a:pPr>
            <a:endParaRPr lang="fr-F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49106"/>
            <a:ext cx="1204051" cy="120405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709" y="490132"/>
            <a:ext cx="3236976" cy="774192"/>
          </a:xfrm>
          <a:prstGeom prst="rect">
            <a:avLst/>
          </a:prstGeom>
        </p:spPr>
      </p:pic>
    </p:spTree>
    <p:extLst>
      <p:ext uri="{BB962C8B-B14F-4D97-AF65-F5344CB8AC3E}">
        <p14:creationId xmlns:p14="http://schemas.microsoft.com/office/powerpoint/2010/main" val="263731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smtClean="0"/>
              <a:t>Intervenant</a:t>
            </a:r>
            <a:r>
              <a:rPr lang="fr-FR" sz="3100" b="1" dirty="0"/>
              <a:t> : </a:t>
            </a:r>
            <a:r>
              <a:rPr lang="fr-FR" sz="3100" b="1" dirty="0" smtClean="0"/>
              <a:t>Philippe PELLISSIER</a:t>
            </a:r>
            <a:r>
              <a:rPr lang="fr-FR" sz="3100" dirty="0"/>
              <a:t/>
            </a:r>
            <a:br>
              <a:rPr lang="fr-FR" sz="3100" dirty="0"/>
            </a:br>
            <a:r>
              <a:rPr lang="fr-FR" sz="2800" b="1" dirty="0"/>
              <a:t> Consultant en développement commercial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Gc</a:t>
            </a:r>
            <a:r>
              <a:rPr lang="fr-FR" b="1" cap="none" dirty="0" smtClean="0">
                <a:solidFill>
                  <a:srgbClr val="FFFF00"/>
                </a:solidFill>
              </a:rPr>
              <a:t>iale 16 </a:t>
            </a:r>
            <a:r>
              <a:rPr lang="fr-FR" b="1" dirty="0" smtClean="0">
                <a:solidFill>
                  <a:srgbClr val="FFFF00"/>
                </a:solidFill>
              </a:rPr>
              <a:t>: </a:t>
            </a:r>
          </a:p>
          <a:p>
            <a:r>
              <a:rPr lang="fr-FR" sz="1900" b="1" dirty="0" smtClean="0">
                <a:solidFill>
                  <a:schemeClr val="tx1"/>
                </a:solidFill>
              </a:rPr>
              <a:t>Les approfondissements : LES </a:t>
            </a:r>
            <a:r>
              <a:rPr lang="fr-FR" sz="1900" b="1" dirty="0">
                <a:solidFill>
                  <a:schemeClr val="tx1"/>
                </a:solidFill>
              </a:rPr>
              <a:t>CLES DE LA VENTE CONSEIL EN MAGASIN </a:t>
            </a:r>
            <a:endParaRPr lang="fr-FR" sz="1900" b="1" dirty="0" smtClean="0">
              <a:solidFill>
                <a:schemeClr val="tx1"/>
              </a:solidFill>
            </a:endParaRP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https://www.billetweb.fr/gciale-16-les-approfondissements-les-cles-de-la-vente-en-magasin#.XkGWnZZRsgA.gmail</a:t>
            </a:r>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100" b="1" dirty="0" smtClean="0">
                <a:solidFill>
                  <a:srgbClr val="FFFF00"/>
                </a:solidFill>
              </a:rPr>
              <a:t>Apports théoriques, d’ateliers et d’échange, travail sur exemple personnel :</a:t>
            </a:r>
          </a:p>
          <a:p>
            <a:pPr>
              <a:lnSpc>
                <a:spcPct val="100000"/>
              </a:lnSpc>
              <a:spcBef>
                <a:spcPts val="0"/>
              </a:spcBef>
              <a:buClr>
                <a:srgbClr val="FFFF00"/>
              </a:buClr>
              <a:buFont typeface="Wingdings" panose="05000000000000000000" pitchFamily="2" charset="2"/>
              <a:buChar char="Ø"/>
            </a:pPr>
            <a:r>
              <a:rPr lang="fr-FR" sz="2000" b="1" dirty="0" smtClean="0"/>
              <a:t>Comprendre</a:t>
            </a:r>
            <a:r>
              <a:rPr lang="fr-FR" sz="2000" dirty="0" smtClean="0"/>
              <a:t> les comportements et attitudes clés de la vente</a:t>
            </a:r>
          </a:p>
          <a:p>
            <a:pPr>
              <a:lnSpc>
                <a:spcPct val="100000"/>
              </a:lnSpc>
              <a:spcBef>
                <a:spcPts val="0"/>
              </a:spcBef>
              <a:buClr>
                <a:srgbClr val="FFFF00"/>
              </a:buClr>
              <a:buFont typeface="Wingdings" panose="05000000000000000000" pitchFamily="2" charset="2"/>
              <a:buChar char="Ø"/>
            </a:pPr>
            <a:r>
              <a:rPr lang="fr-FR" sz="2000" b="1" dirty="0" smtClean="0"/>
              <a:t>Se préparer </a:t>
            </a:r>
            <a:r>
              <a:rPr lang="fr-FR" sz="2000" dirty="0" smtClean="0"/>
              <a:t>à la vente et donner une bonne première impression</a:t>
            </a:r>
            <a:endParaRPr lang="fr-FR" sz="2000" dirty="0"/>
          </a:p>
          <a:p>
            <a:pPr>
              <a:lnSpc>
                <a:spcPct val="100000"/>
              </a:lnSpc>
              <a:spcBef>
                <a:spcPts val="0"/>
              </a:spcBef>
              <a:buClr>
                <a:srgbClr val="FFFF00"/>
              </a:buClr>
              <a:buFont typeface="Wingdings" panose="05000000000000000000" pitchFamily="2" charset="2"/>
              <a:buChar char="Ø"/>
            </a:pPr>
            <a:r>
              <a:rPr lang="fr-FR" sz="2000" b="1" dirty="0" smtClean="0"/>
              <a:t>Comprendre</a:t>
            </a:r>
            <a:r>
              <a:rPr lang="fr-FR" sz="2000" dirty="0" smtClean="0"/>
              <a:t> les attentes du client pour mieux le conseiller</a:t>
            </a:r>
            <a:endParaRPr lang="fr-FR" sz="2000" dirty="0"/>
          </a:p>
          <a:p>
            <a:pPr>
              <a:lnSpc>
                <a:spcPct val="100000"/>
              </a:lnSpc>
              <a:spcBef>
                <a:spcPts val="0"/>
              </a:spcBef>
              <a:buClr>
                <a:srgbClr val="FFFF00"/>
              </a:buClr>
              <a:buFont typeface="Wingdings" panose="05000000000000000000" pitchFamily="2" charset="2"/>
              <a:buChar char="Ø"/>
            </a:pPr>
            <a:r>
              <a:rPr lang="fr-FR" sz="2000" b="1" dirty="0" smtClean="0"/>
              <a:t>Bien argumenter </a:t>
            </a:r>
            <a:r>
              <a:rPr lang="fr-FR" sz="2000" dirty="0" smtClean="0"/>
              <a:t>son conseil</a:t>
            </a:r>
          </a:p>
          <a:p>
            <a:pPr>
              <a:lnSpc>
                <a:spcPct val="100000"/>
              </a:lnSpc>
              <a:spcBef>
                <a:spcPts val="0"/>
              </a:spcBef>
              <a:buClr>
                <a:srgbClr val="FFFF00"/>
              </a:buClr>
              <a:buFont typeface="Wingdings" panose="05000000000000000000" pitchFamily="2" charset="2"/>
              <a:buChar char="Ø"/>
            </a:pPr>
            <a:r>
              <a:rPr lang="fr-FR" sz="2000" b="1" dirty="0" smtClean="0"/>
              <a:t>Favoriser </a:t>
            </a:r>
            <a:r>
              <a:rPr lang="fr-FR" sz="2000" dirty="0" smtClean="0"/>
              <a:t>les ventes additionnelles</a:t>
            </a:r>
            <a:endParaRPr lang="fr-FR" sz="2000" dirty="0"/>
          </a:p>
          <a:p>
            <a:pPr>
              <a:lnSpc>
                <a:spcPct val="100000"/>
              </a:lnSpc>
              <a:spcBef>
                <a:spcPts val="0"/>
              </a:spcBef>
              <a:buClr>
                <a:srgbClr val="FFFF00"/>
              </a:buClr>
              <a:buFont typeface="Wingdings" panose="05000000000000000000" pitchFamily="2" charset="2"/>
              <a:buChar char="Ø"/>
            </a:pPr>
            <a:r>
              <a:rPr lang="fr-FR" sz="2000" b="1" dirty="0" smtClean="0"/>
              <a:t>Finaliser </a:t>
            </a:r>
            <a:r>
              <a:rPr lang="fr-FR" sz="2000" dirty="0" smtClean="0"/>
              <a:t>sa vente</a:t>
            </a:r>
          </a:p>
          <a:p>
            <a:pPr>
              <a:lnSpc>
                <a:spcPct val="100000"/>
              </a:lnSpc>
              <a:spcBef>
                <a:spcPts val="0"/>
              </a:spcBef>
              <a:buClr>
                <a:srgbClr val="FFFF00"/>
              </a:buClr>
              <a:buFont typeface="Wingdings" panose="05000000000000000000" pitchFamily="2" charset="2"/>
              <a:buChar char="Ø"/>
            </a:pPr>
            <a:r>
              <a:rPr lang="fr-FR" sz="2000" b="1" dirty="0" smtClean="0"/>
              <a:t>Fidéliser </a:t>
            </a:r>
            <a:r>
              <a:rPr lang="fr-FR" sz="2000" dirty="0" smtClean="0"/>
              <a:t>par les outils de fidélisation</a:t>
            </a:r>
            <a:endParaRPr lang="fr-FR" sz="2000" dirty="0"/>
          </a:p>
          <a:p>
            <a:pPr marL="0" indent="0">
              <a:lnSpc>
                <a:spcPct val="100000"/>
              </a:lnSpc>
              <a:spcBef>
                <a:spcPts val="0"/>
              </a:spcBef>
              <a:buClr>
                <a:srgbClr val="FFFF00"/>
              </a:buClr>
              <a:buNone/>
            </a:pPr>
            <a:endParaRPr lang="fr-FR" sz="2200" b="1" dirty="0">
              <a:solidFill>
                <a:srgbClr val="FFFF00"/>
              </a:solidFill>
            </a:endParaRPr>
          </a:p>
          <a:p>
            <a:pPr marL="0" lvl="0" indent="0" algn="ctr">
              <a:lnSpc>
                <a:spcPct val="110000"/>
              </a:lnSpc>
              <a:spcBef>
                <a:spcPts val="0"/>
              </a:spcBef>
              <a:buClr>
                <a:srgbClr val="FFFF00"/>
              </a:buClr>
              <a:buNone/>
              <a:tabLst>
                <a:tab pos="5400040" algn="r"/>
              </a:tabLst>
            </a:pPr>
            <a:r>
              <a:rPr lang="fr-FR" sz="1900" b="1" dirty="0" smtClean="0">
                <a:solidFill>
                  <a:srgbClr val="FFFF00"/>
                </a:solidFill>
              </a:rPr>
              <a:t>L’atelier vous permettra  de  vous approprier les techniques de ventes BtoC, écouter et identifier,</a:t>
            </a:r>
          </a:p>
          <a:p>
            <a:pPr marL="0" lvl="0" indent="0" algn="ctr">
              <a:lnSpc>
                <a:spcPct val="110000"/>
              </a:lnSpc>
              <a:spcBef>
                <a:spcPts val="0"/>
              </a:spcBef>
              <a:buClr>
                <a:srgbClr val="FFFF00"/>
              </a:buClr>
              <a:buNone/>
              <a:tabLst>
                <a:tab pos="5400040" algn="r"/>
              </a:tabLst>
            </a:pPr>
            <a:r>
              <a:rPr lang="fr-FR" sz="1900" b="1" dirty="0" smtClean="0">
                <a:solidFill>
                  <a:srgbClr val="FFFF00"/>
                </a:solidFill>
                <a:ea typeface="Calibri" panose="020F0502020204030204" pitchFamily="34" charset="0"/>
              </a:rPr>
              <a:t>conclure les ventes, et augmenter les ventes additionnelles, fidéliser les clients</a:t>
            </a:r>
            <a:endParaRPr lang="fr-FR" sz="1900" b="1" dirty="0">
              <a:solidFill>
                <a:srgbClr val="FFFF00"/>
              </a:solidFill>
              <a:ea typeface="Calibri" panose="020F0502020204030204" pitchFamily="34" charset="0"/>
            </a:endParaRPr>
          </a:p>
          <a:p>
            <a:pPr marL="0" indent="0" algn="ctr">
              <a:spcBef>
                <a:spcPts val="600"/>
              </a:spcBef>
              <a:buNone/>
            </a:pPr>
            <a:endParaRPr lang="fr-FR" sz="72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49106"/>
            <a:ext cx="1204051" cy="120405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709" y="490132"/>
            <a:ext cx="3236976" cy="774192"/>
          </a:xfrm>
          <a:prstGeom prst="rect">
            <a:avLst/>
          </a:prstGeom>
        </p:spPr>
      </p:pic>
    </p:spTree>
    <p:extLst>
      <p:ext uri="{BB962C8B-B14F-4D97-AF65-F5344CB8AC3E}">
        <p14:creationId xmlns:p14="http://schemas.microsoft.com/office/powerpoint/2010/main" val="158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188640"/>
            <a:ext cx="9144001" cy="1371600"/>
          </a:xfrm>
        </p:spPr>
        <p:txBody>
          <a:bodyPr rtlCol="0">
            <a:normAutofit fontScale="90000"/>
          </a:bodyPr>
          <a:lstStyle/>
          <a:p>
            <a:pPr rtl="0"/>
            <a:r>
              <a:rPr lang="fr-FR" b="1" dirty="0" smtClean="0"/>
              <a:t>ATELIERS  - </a:t>
            </a:r>
            <a:r>
              <a:rPr lang="fr-FR" b="1" dirty="0" smtClean="0">
                <a:solidFill>
                  <a:srgbClr val="FFFF00"/>
                </a:solidFill>
              </a:rPr>
              <a:t>Gestion commerciale (suite)</a:t>
            </a:r>
            <a:br>
              <a:rPr lang="fr-FR" b="1" dirty="0" smtClean="0">
                <a:solidFill>
                  <a:srgbClr val="FFFF00"/>
                </a:solidFill>
              </a:rPr>
            </a:br>
            <a:r>
              <a:rPr lang="fr-FR" b="1" dirty="0" smtClean="0">
                <a:solidFill>
                  <a:srgbClr val="FFFF00"/>
                </a:solidFill>
              </a:rPr>
              <a:t>Philippe PELLISSIER</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1024745" y="1412776"/>
          <a:ext cx="10873208" cy="4465672"/>
        </p:xfrm>
        <a:graphic>
          <a:graphicData uri="http://schemas.openxmlformats.org/drawingml/2006/table">
            <a:tbl>
              <a:tblPr firstRow="1" bandRow="1">
                <a:tableStyleId>{5C22544A-7EE6-4342-B048-85BDC9FD1C3A}</a:tableStyleId>
              </a:tblPr>
              <a:tblGrid>
                <a:gridCol w="936104"/>
                <a:gridCol w="423047"/>
                <a:gridCol w="1359151"/>
                <a:gridCol w="1359151"/>
                <a:gridCol w="1359151"/>
                <a:gridCol w="1359151"/>
                <a:gridCol w="1359151"/>
                <a:gridCol w="1359151"/>
                <a:gridCol w="1359151"/>
              </a:tblGrid>
              <a:tr h="357551">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570343">
                <a:tc gridSpan="2">
                  <a:txBody>
                    <a:bodyPr/>
                    <a:lstStyle/>
                    <a:p>
                      <a:pPr marL="0" algn="l" defTabSz="914400" rtl="0" eaLnBrk="1" latinLnBrk="0" hangingPunct="1"/>
                      <a:r>
                        <a:rPr lang="fr-FR" sz="1800" b="1" kern="1200" dirty="0" smtClean="0">
                          <a:solidFill>
                            <a:srgbClr val="0000FF"/>
                          </a:solidFill>
                          <a:latin typeface="+mn-lt"/>
                          <a:ea typeface="+mn-ea"/>
                          <a:cs typeface="+mn-cs"/>
                        </a:rPr>
                        <a:t>CG14</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28/02</a:t>
                      </a:r>
                      <a:endParaRPr lang="fr-FR" sz="1800" b="1"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pPr algn="ctr"/>
                      <a:r>
                        <a:rPr lang="fr-FR" dirty="0" smtClean="0">
                          <a:solidFill>
                            <a:schemeClr val="bg1"/>
                          </a:solidFill>
                        </a:rPr>
                        <a:t>23/03</a:t>
                      </a:r>
                      <a:endParaRPr lang="fr-FR" sz="1800" b="1" baseline="0" dirty="0" smtClean="0">
                        <a:solidFill>
                          <a:schemeClr val="bg1"/>
                        </a:solidFill>
                      </a:endParaRPr>
                    </a:p>
                    <a:p>
                      <a:pPr algn="ctr"/>
                      <a:r>
                        <a:rPr lang="fr-FR"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a:solidFill>
                          <a:srgbClr val="0000FF"/>
                        </a:solidFill>
                      </a:endParaRPr>
                    </a:p>
                  </a:txBody>
                  <a:tcPr/>
                </a:tc>
                <a:tc>
                  <a:txBody>
                    <a:bodyPr/>
                    <a:lstStyle/>
                    <a:p>
                      <a:pPr algn="ctr"/>
                      <a:r>
                        <a:rPr lang="fr-FR" dirty="0" smtClean="0">
                          <a:solidFill>
                            <a:schemeClr val="bg1"/>
                          </a:solidFill>
                        </a:rPr>
                        <a:t>14/04</a:t>
                      </a:r>
                      <a:endParaRPr lang="fr-FR" sz="1800" b="1" baseline="0" dirty="0" smtClean="0">
                        <a:solidFill>
                          <a:schemeClr val="bg1"/>
                        </a:solidFill>
                      </a:endParaRPr>
                    </a:p>
                    <a:p>
                      <a:pPr algn="ctr"/>
                      <a:r>
                        <a:rPr lang="fr-FR"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a:solidFill>
                          <a:srgbClr val="0000FF"/>
                        </a:solidFill>
                      </a:endParaRPr>
                    </a:p>
                  </a:txBody>
                  <a:tcPr/>
                </a:tc>
                <a:tc>
                  <a:txBody>
                    <a:bodyPr/>
                    <a:lstStyle/>
                    <a:p>
                      <a:pPr algn="ctr"/>
                      <a:r>
                        <a:rPr lang="fr-FR" dirty="0" smtClean="0">
                          <a:solidFill>
                            <a:schemeClr val="bg1"/>
                          </a:solidFill>
                        </a:rPr>
                        <a:t>15/05</a:t>
                      </a:r>
                      <a:endParaRPr lang="fr-FR" sz="1800" b="1" baseline="0" dirty="0" smtClean="0">
                        <a:solidFill>
                          <a:schemeClr val="bg1"/>
                        </a:solidFill>
                      </a:endParaRPr>
                    </a:p>
                    <a:p>
                      <a:pPr algn="ctr"/>
                      <a:r>
                        <a:rPr lang="fr-FR"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r>
              <a:tr h="716632">
                <a:tc gridSpan="2">
                  <a:txBody>
                    <a:bodyPr/>
                    <a:lstStyle/>
                    <a:p>
                      <a:pPr marL="0" algn="l" defTabSz="914400" rtl="0" eaLnBrk="1" latinLnBrk="0" hangingPunct="1"/>
                      <a:r>
                        <a:rPr lang="fr-FR" sz="1800" b="1" kern="1200" dirty="0" smtClean="0">
                          <a:solidFill>
                            <a:srgbClr val="0000FF"/>
                          </a:solidFill>
                          <a:latin typeface="+mn-lt"/>
                          <a:ea typeface="+mn-ea"/>
                          <a:cs typeface="+mn-cs"/>
                        </a:rPr>
                        <a:t>CG15</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18/03</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r>
                        <a:rPr lang="fr-FR" dirty="0" smtClean="0">
                          <a:solidFill>
                            <a:schemeClr val="bg1"/>
                          </a:solidFill>
                        </a:rPr>
                        <a:t>08/04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endParaRPr lang="fr-FR" sz="1200"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r>
              <a:tr h="625714">
                <a:tc gridSpan="2">
                  <a:txBody>
                    <a:bodyPr/>
                    <a:lstStyle/>
                    <a:p>
                      <a:pPr marL="0" algn="l" defTabSz="914400" rtl="0" eaLnBrk="1" latinLnBrk="0" hangingPunct="1"/>
                      <a:r>
                        <a:rPr lang="fr-FR" sz="1800" b="1" kern="1200" dirty="0" smtClean="0">
                          <a:solidFill>
                            <a:srgbClr val="0000FF"/>
                          </a:solidFill>
                          <a:latin typeface="+mn-lt"/>
                          <a:ea typeface="+mn-ea"/>
                          <a:cs typeface="+mn-cs"/>
                        </a:rPr>
                        <a:t>CG16</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a:p>
                  </a:txBody>
                  <a:tcPr/>
                </a:tc>
                <a:tc>
                  <a:txBody>
                    <a:bodyPr/>
                    <a:lstStyle/>
                    <a:p>
                      <a:pPr algn="ctr"/>
                      <a:endParaRPr lang="fr-FR" dirty="0"/>
                    </a:p>
                  </a:txBody>
                  <a:tcPr/>
                </a:tc>
                <a:tc>
                  <a:txBody>
                    <a:bodyPr/>
                    <a:lstStyle/>
                    <a:p>
                      <a:pPr algn="ctr"/>
                      <a:endParaRPr lang="fr-FR" dirty="0"/>
                    </a:p>
                  </a:txBody>
                  <a:tcPr/>
                </a:tc>
                <a:tc>
                  <a:txBody>
                    <a:bodyPr/>
                    <a:lstStyle/>
                    <a:p>
                      <a:pPr algn="ctr"/>
                      <a:r>
                        <a:rPr lang="fr-FR" dirty="0" smtClean="0">
                          <a:solidFill>
                            <a:schemeClr val="bg1"/>
                          </a:solidFill>
                        </a:rPr>
                        <a:t>28/04</a:t>
                      </a:r>
                      <a:endParaRPr lang="fr-FR" sz="2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a:solidFill>
                          <a:srgbClr val="0000FF"/>
                        </a:solidFill>
                      </a:endParaRPr>
                    </a:p>
                  </a:txBody>
                  <a:tcPr/>
                </a:tc>
                <a:tc>
                  <a:txBody>
                    <a:bodyPr/>
                    <a:lstStyle/>
                    <a:p>
                      <a:pPr algn="ctr"/>
                      <a:endParaRPr lang="fr-FR" dirty="0"/>
                    </a:p>
                  </a:txBody>
                  <a:tcPr/>
                </a:tc>
                <a:tc>
                  <a:txBody>
                    <a:bodyPr/>
                    <a:lstStyle/>
                    <a:p>
                      <a:pPr algn="ctr"/>
                      <a:endParaRPr lang="fr-FR" dirty="0"/>
                    </a:p>
                  </a:txBody>
                  <a:tcPr/>
                </a:tc>
                <a:tc>
                  <a:txBody>
                    <a:bodyPr/>
                    <a:lstStyle/>
                    <a:p>
                      <a:endParaRPr lang="fr-FR"/>
                    </a:p>
                  </a:txBody>
                  <a:tcPr/>
                </a:tc>
              </a:tr>
              <a:tr h="357551">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CG14</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 </a:t>
                      </a:r>
                      <a:r>
                        <a:rPr lang="fr-FR" sz="1200" dirty="0" smtClean="0">
                          <a:hlinkClick r:id="rId2"/>
                        </a:rPr>
                        <a:t>https://www.billetweb.fr/gciale-13-les-approfondissements-du-marketing#.XkrCjiyEeed.gmail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CG15</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hlinkClick r:id="rId3"/>
                        </a:rPr>
                        <a:t>https://www.billetweb.fr/gciale-15-les-basiques-les-cles-de-la-vente-en-conseil-en-magasin#.XkGT_K67qoM.gmail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7551">
                <a:tc>
                  <a:txBody>
                    <a:bodyPr/>
                    <a:lstStyle/>
                    <a:p>
                      <a:r>
                        <a:rPr lang="fr-FR" b="1" dirty="0" smtClean="0">
                          <a:solidFill>
                            <a:schemeClr val="tx1"/>
                          </a:solidFill>
                        </a:rPr>
                        <a:t>CG16</a:t>
                      </a:r>
                      <a:endParaRPr lang="fr-FR" b="1" dirty="0">
                        <a:solidFill>
                          <a:schemeClr val="tx1"/>
                        </a:solidFill>
                      </a:endParaRPr>
                    </a:p>
                  </a:txBody>
                  <a:tcPr>
                    <a:solidFill>
                      <a:srgbClr val="0000FF"/>
                    </a:solidFill>
                  </a:tcPr>
                </a:tc>
                <a:tc gridSpan="8">
                  <a:txBody>
                    <a:bodyPr/>
                    <a:lstStyle/>
                    <a:p>
                      <a:r>
                        <a:rPr lang="fr-FR" sz="1200" dirty="0" smtClean="0">
                          <a:hlinkClick r:id="rId4"/>
                        </a:rPr>
                        <a:t>https://www.billetweb.fr/gciale-16-les-approfondissements-les-cles-de-la-vente-en-magasin#.XkGWnZZRsgA.gmail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236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1323" y="1628800"/>
            <a:ext cx="8230908"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 Gestion sécurité</a:t>
            </a: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0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1061" y="145583"/>
            <a:ext cx="9144001" cy="590393"/>
          </a:xfrm>
        </p:spPr>
        <p:txBody>
          <a:bodyPr/>
          <a:lstStyle/>
          <a:p>
            <a:r>
              <a:rPr lang="fr-FR" dirty="0" smtClean="0">
                <a:solidFill>
                  <a:srgbClr val="FFFF00"/>
                </a:solidFill>
              </a:rPr>
              <a:t>SOMMAIRE</a:t>
            </a:r>
            <a:endParaRPr lang="fr-FR" dirty="0"/>
          </a:p>
        </p:txBody>
      </p:sp>
      <p:sp>
        <p:nvSpPr>
          <p:cNvPr id="6" name="Espace réservé du texte 5"/>
          <p:cNvSpPr>
            <a:spLocks noGrp="1"/>
          </p:cNvSpPr>
          <p:nvPr>
            <p:ph type="body" idx="1"/>
          </p:nvPr>
        </p:nvSpPr>
        <p:spPr>
          <a:xfrm>
            <a:off x="349388" y="2216801"/>
            <a:ext cx="3733637" cy="356011"/>
          </a:xfrm>
          <a:solidFill>
            <a:srgbClr val="FFFF00"/>
          </a:solidFill>
        </p:spPr>
        <p:txBody>
          <a:bodyPr vert="horz" lIns="91440" tIns="45720" rIns="91440" bIns="45720" rtlCol="0" anchor="ctr">
            <a:noAutofit/>
          </a:bodyPr>
          <a:lstStyle/>
          <a:p>
            <a:r>
              <a:rPr lang="fr-FR" sz="1400" b="1" dirty="0">
                <a:solidFill>
                  <a:schemeClr val="bg1"/>
                </a:solidFill>
              </a:rPr>
              <a:t>Gestion administrative</a:t>
            </a:r>
          </a:p>
        </p:txBody>
      </p:sp>
      <p:sp>
        <p:nvSpPr>
          <p:cNvPr id="7" name="Espace réservé du contenu 6"/>
          <p:cNvSpPr>
            <a:spLocks noGrp="1"/>
          </p:cNvSpPr>
          <p:nvPr>
            <p:ph sz="half" idx="2"/>
          </p:nvPr>
        </p:nvSpPr>
        <p:spPr>
          <a:xfrm>
            <a:off x="307642" y="1310955"/>
            <a:ext cx="3785518" cy="979054"/>
          </a:xfrm>
        </p:spPr>
        <p:txBody>
          <a:bodyPr>
            <a:normAutofit lnSpcReduction="10000"/>
          </a:bodyPr>
          <a:lstStyle/>
          <a:p>
            <a:pPr>
              <a:lnSpc>
                <a:spcPct val="100000"/>
              </a:lnSpc>
              <a:spcBef>
                <a:spcPts val="0"/>
              </a:spcBef>
              <a:buClr>
                <a:srgbClr val="FFFF00"/>
              </a:buClr>
              <a:buFont typeface="Wingdings" panose="05000000000000000000" pitchFamily="2" charset="2"/>
              <a:buChar char="ü"/>
            </a:pPr>
            <a:r>
              <a:rPr lang="fr-FR" sz="1200" b="1" dirty="0" smtClean="0"/>
              <a:t>L’essentiel de l’anglais d’entreprise </a:t>
            </a:r>
            <a:r>
              <a:rPr lang="fr-FR" sz="1200" b="1" dirty="0" smtClean="0">
                <a:solidFill>
                  <a:srgbClr val="FFFF00"/>
                </a:solidFill>
              </a:rPr>
              <a:t>P7</a:t>
            </a:r>
          </a:p>
          <a:p>
            <a:pPr>
              <a:lnSpc>
                <a:spcPct val="100000"/>
              </a:lnSpc>
              <a:spcBef>
                <a:spcPts val="0"/>
              </a:spcBef>
              <a:buClr>
                <a:srgbClr val="FFFF00"/>
              </a:buClr>
              <a:buFont typeface="Wingdings" panose="05000000000000000000" pitchFamily="2" charset="2"/>
              <a:buChar char="ü"/>
            </a:pPr>
            <a:r>
              <a:rPr lang="fr-FR" sz="1200" b="1" dirty="0" smtClean="0"/>
              <a:t>Approfondissement &amp; consolidation : l’anglais d’entreprise </a:t>
            </a:r>
            <a:r>
              <a:rPr lang="fr-FR" sz="1200" b="1" dirty="0" smtClean="0">
                <a:solidFill>
                  <a:srgbClr val="FFFF00"/>
                </a:solidFill>
              </a:rPr>
              <a:t>P8</a:t>
            </a:r>
          </a:p>
          <a:p>
            <a:pPr>
              <a:lnSpc>
                <a:spcPct val="100000"/>
              </a:lnSpc>
              <a:spcBef>
                <a:spcPts val="0"/>
              </a:spcBef>
              <a:buClr>
                <a:srgbClr val="FFFF00"/>
              </a:buClr>
              <a:buFont typeface="Wingdings" panose="05000000000000000000" pitchFamily="2" charset="2"/>
              <a:buChar char="ü"/>
            </a:pPr>
            <a:r>
              <a:rPr lang="fr-FR" sz="1200" b="1" dirty="0" smtClean="0"/>
              <a:t>Les bases pour communiquer en anglais : secrétariat  </a:t>
            </a:r>
            <a:r>
              <a:rPr lang="fr-FR" sz="1200" b="1" dirty="0" smtClean="0">
                <a:solidFill>
                  <a:srgbClr val="FFFF00"/>
                </a:solidFill>
              </a:rPr>
              <a:t>P9</a:t>
            </a:r>
          </a:p>
        </p:txBody>
      </p:sp>
      <p:sp>
        <p:nvSpPr>
          <p:cNvPr id="10" name="Espace réservé du texte 5"/>
          <p:cNvSpPr txBox="1">
            <a:spLocks/>
          </p:cNvSpPr>
          <p:nvPr/>
        </p:nvSpPr>
        <p:spPr>
          <a:xfrm>
            <a:off x="349388" y="735976"/>
            <a:ext cx="3743772" cy="318157"/>
          </a:xfrm>
          <a:prstGeom prst="rect">
            <a:avLst/>
          </a:prstGeom>
          <a:solidFill>
            <a:srgbClr val="FFFF00"/>
          </a:solidFill>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chemeClr val="bg1"/>
                </a:solidFill>
              </a:rPr>
              <a:t>L’anglais d’entreprise</a:t>
            </a:r>
            <a:endParaRPr lang="fr-FR" sz="1400" b="1" dirty="0">
              <a:solidFill>
                <a:schemeClr val="bg1"/>
              </a:solidFill>
            </a:endParaRPr>
          </a:p>
        </p:txBody>
      </p:sp>
      <p:sp>
        <p:nvSpPr>
          <p:cNvPr id="12" name="Espace réservé du contenu 6"/>
          <p:cNvSpPr txBox="1">
            <a:spLocks/>
          </p:cNvSpPr>
          <p:nvPr/>
        </p:nvSpPr>
        <p:spPr>
          <a:xfrm>
            <a:off x="338484" y="2834038"/>
            <a:ext cx="3256578" cy="941198"/>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buClr>
                <a:srgbClr val="FFFF00"/>
              </a:buClr>
              <a:buFont typeface="Wingdings" panose="05000000000000000000" pitchFamily="2" charset="2"/>
              <a:buChar char="ü"/>
            </a:pPr>
            <a:r>
              <a:rPr lang="fr-FR" sz="1200" b="1" dirty="0" smtClean="0"/>
              <a:t>Mieux classer pour gagner en efficacité </a:t>
            </a:r>
            <a:r>
              <a:rPr lang="fr-FR" sz="1200" b="1" dirty="0" smtClean="0">
                <a:solidFill>
                  <a:srgbClr val="FFFF00"/>
                </a:solidFill>
              </a:rPr>
              <a:t>P11</a:t>
            </a:r>
          </a:p>
          <a:p>
            <a:pPr>
              <a:lnSpc>
                <a:spcPct val="100000"/>
              </a:lnSpc>
              <a:spcBef>
                <a:spcPts val="0"/>
              </a:spcBef>
              <a:buClr>
                <a:srgbClr val="FFFF00"/>
              </a:buClr>
              <a:buFont typeface="Wingdings" panose="05000000000000000000" pitchFamily="2" charset="2"/>
              <a:buChar char="ü"/>
            </a:pPr>
            <a:r>
              <a:rPr lang="fr-FR" sz="1200" b="1" dirty="0" smtClean="0"/>
              <a:t>La comptabilité de la facture aux imprimés fiscaux </a:t>
            </a:r>
            <a:r>
              <a:rPr lang="fr-FR" sz="1200" b="1" dirty="0" smtClean="0">
                <a:solidFill>
                  <a:srgbClr val="FFFF00"/>
                </a:solidFill>
              </a:rPr>
              <a:t>P12</a:t>
            </a:r>
          </a:p>
          <a:p>
            <a:pPr>
              <a:lnSpc>
                <a:spcPct val="100000"/>
              </a:lnSpc>
              <a:spcBef>
                <a:spcPts val="0"/>
              </a:spcBef>
              <a:buClr>
                <a:srgbClr val="FFFF00"/>
              </a:buClr>
              <a:buFont typeface="Wingdings" panose="05000000000000000000" pitchFamily="2" charset="2"/>
              <a:buChar char="ü"/>
            </a:pPr>
            <a:r>
              <a:rPr lang="fr-FR" sz="1200" b="1" dirty="0" smtClean="0"/>
              <a:t>Paramétrage logiciel gestion commerciale ou comptable </a:t>
            </a:r>
            <a:r>
              <a:rPr lang="fr-FR" sz="1200" b="1" dirty="0" smtClean="0">
                <a:solidFill>
                  <a:srgbClr val="FFFF00"/>
                </a:solidFill>
              </a:rPr>
              <a:t>P13</a:t>
            </a:r>
          </a:p>
          <a:p>
            <a:pPr>
              <a:lnSpc>
                <a:spcPct val="100000"/>
              </a:lnSpc>
              <a:spcBef>
                <a:spcPts val="0"/>
              </a:spcBef>
              <a:buClr>
                <a:srgbClr val="FFFF00"/>
              </a:buClr>
              <a:buFont typeface="Wingdings" panose="05000000000000000000" pitchFamily="2" charset="2"/>
              <a:buChar char="ü"/>
            </a:pPr>
            <a:endParaRPr lang="fr-FR" sz="1600" dirty="0" smtClean="0"/>
          </a:p>
        </p:txBody>
      </p:sp>
      <p:sp>
        <p:nvSpPr>
          <p:cNvPr id="13" name="Espace réservé du texte 5"/>
          <p:cNvSpPr txBox="1">
            <a:spLocks/>
          </p:cNvSpPr>
          <p:nvPr/>
        </p:nvSpPr>
        <p:spPr>
          <a:xfrm>
            <a:off x="380352" y="3693137"/>
            <a:ext cx="3733638" cy="356011"/>
          </a:xfrm>
          <a:prstGeom prst="rect">
            <a:avLst/>
          </a:prstGeom>
          <a:solidFill>
            <a:srgbClr val="FFFF00"/>
          </a:solidFill>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chemeClr val="bg1"/>
                </a:solidFill>
              </a:rPr>
              <a:t>Gestion ressources </a:t>
            </a:r>
            <a:r>
              <a:rPr lang="fr-FR" sz="1400" b="1" dirty="0">
                <a:solidFill>
                  <a:schemeClr val="bg1"/>
                </a:solidFill>
              </a:rPr>
              <a:t>humaines</a:t>
            </a:r>
          </a:p>
        </p:txBody>
      </p:sp>
      <p:sp>
        <p:nvSpPr>
          <p:cNvPr id="14" name="Espace réservé du contenu 6"/>
          <p:cNvSpPr txBox="1">
            <a:spLocks/>
          </p:cNvSpPr>
          <p:nvPr/>
        </p:nvSpPr>
        <p:spPr>
          <a:xfrm>
            <a:off x="346085" y="4340163"/>
            <a:ext cx="3256578" cy="87409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buClr>
                <a:srgbClr val="FFFF00"/>
              </a:buClr>
              <a:buFont typeface="Wingdings" panose="05000000000000000000" pitchFamily="2" charset="2"/>
              <a:buChar char="ü"/>
            </a:pPr>
            <a:r>
              <a:rPr lang="fr-FR" sz="1200" b="1" dirty="0" smtClean="0"/>
              <a:t>La paie </a:t>
            </a:r>
            <a:r>
              <a:rPr lang="fr-FR" sz="1200" b="1" dirty="0" smtClean="0">
                <a:solidFill>
                  <a:srgbClr val="FFFF00"/>
                </a:solidFill>
              </a:rPr>
              <a:t>P15</a:t>
            </a:r>
          </a:p>
          <a:p>
            <a:pPr>
              <a:lnSpc>
                <a:spcPct val="100000"/>
              </a:lnSpc>
              <a:spcBef>
                <a:spcPts val="0"/>
              </a:spcBef>
              <a:buClr>
                <a:srgbClr val="FFFF00"/>
              </a:buClr>
              <a:buFont typeface="Wingdings" panose="05000000000000000000" pitchFamily="2" charset="2"/>
              <a:buChar char="ü"/>
            </a:pPr>
            <a:r>
              <a:rPr lang="fr-FR" sz="1200" b="1" dirty="0" smtClean="0"/>
              <a:t>La </a:t>
            </a:r>
            <a:r>
              <a:rPr lang="fr-FR" sz="1200" b="1" dirty="0"/>
              <a:t>gestion des congés </a:t>
            </a:r>
            <a:r>
              <a:rPr lang="fr-FR" sz="1200" b="1" dirty="0" smtClean="0"/>
              <a:t>payés </a:t>
            </a:r>
            <a:r>
              <a:rPr lang="fr-FR" sz="1200" b="1" dirty="0" smtClean="0">
                <a:solidFill>
                  <a:srgbClr val="FFFF00"/>
                </a:solidFill>
              </a:rPr>
              <a:t>P16</a:t>
            </a:r>
          </a:p>
          <a:p>
            <a:pPr>
              <a:lnSpc>
                <a:spcPct val="100000"/>
              </a:lnSpc>
              <a:spcBef>
                <a:spcPts val="0"/>
              </a:spcBef>
              <a:buClr>
                <a:srgbClr val="FFFF00"/>
              </a:buClr>
              <a:buFont typeface="Wingdings" panose="05000000000000000000" pitchFamily="2" charset="2"/>
              <a:buChar char="ü"/>
            </a:pPr>
            <a:r>
              <a:rPr lang="fr-FR" sz="1200" b="1" dirty="0" smtClean="0"/>
              <a:t>L’impact de la </a:t>
            </a:r>
            <a:r>
              <a:rPr lang="fr-FR" sz="1200" b="1" dirty="0"/>
              <a:t>rupture du contrat de travail en </a:t>
            </a:r>
            <a:r>
              <a:rPr lang="fr-FR" sz="1200" b="1" dirty="0" smtClean="0"/>
              <a:t>paie </a:t>
            </a:r>
            <a:r>
              <a:rPr lang="fr-FR" sz="1200" b="1" dirty="0" smtClean="0">
                <a:solidFill>
                  <a:srgbClr val="FFFF00"/>
                </a:solidFill>
              </a:rPr>
              <a:t>P17</a:t>
            </a:r>
            <a:endParaRPr lang="fr-FR" sz="1200" b="1" dirty="0">
              <a:solidFill>
                <a:srgbClr val="FFFF00"/>
              </a:solidFill>
            </a:endParaRPr>
          </a:p>
          <a:p>
            <a:pPr>
              <a:lnSpc>
                <a:spcPct val="100000"/>
              </a:lnSpc>
              <a:spcBef>
                <a:spcPts val="0"/>
              </a:spcBef>
              <a:buClr>
                <a:srgbClr val="FFFF00"/>
              </a:buClr>
              <a:buFont typeface="Wingdings" panose="05000000000000000000" pitchFamily="2" charset="2"/>
              <a:buChar char="ü"/>
            </a:pPr>
            <a:endParaRPr lang="fr-FR" sz="1400" b="1" dirty="0" smtClean="0"/>
          </a:p>
          <a:p>
            <a:pPr>
              <a:lnSpc>
                <a:spcPct val="100000"/>
              </a:lnSpc>
              <a:spcBef>
                <a:spcPts val="0"/>
              </a:spcBef>
              <a:buClr>
                <a:srgbClr val="FFFF00"/>
              </a:buClr>
              <a:buFont typeface="Wingdings" panose="05000000000000000000" pitchFamily="2" charset="2"/>
              <a:buChar char="ü"/>
            </a:pPr>
            <a:endParaRPr lang="fr-FR" sz="1600" dirty="0" smtClean="0"/>
          </a:p>
        </p:txBody>
      </p:sp>
      <p:sp>
        <p:nvSpPr>
          <p:cNvPr id="15" name="Espace réservé du texte 5"/>
          <p:cNvSpPr txBox="1">
            <a:spLocks/>
          </p:cNvSpPr>
          <p:nvPr/>
        </p:nvSpPr>
        <p:spPr>
          <a:xfrm>
            <a:off x="278047" y="1077933"/>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rgbClr val="FFFF00"/>
                </a:solidFill>
              </a:rPr>
              <a:t>L</a:t>
            </a:r>
            <a:r>
              <a:rPr lang="fr-FR" sz="1400" b="1" cap="none" dirty="0" smtClean="0">
                <a:solidFill>
                  <a:srgbClr val="FFFF00"/>
                </a:solidFill>
              </a:rPr>
              <a:t>aetitia TESSIER</a:t>
            </a:r>
            <a:endParaRPr lang="fr-FR" sz="1400" b="1" dirty="0">
              <a:solidFill>
                <a:srgbClr val="FFFF00"/>
              </a:solidFill>
            </a:endParaRPr>
          </a:p>
        </p:txBody>
      </p:sp>
      <p:sp>
        <p:nvSpPr>
          <p:cNvPr id="16" name="Espace réservé du texte 5"/>
          <p:cNvSpPr txBox="1">
            <a:spLocks/>
          </p:cNvSpPr>
          <p:nvPr/>
        </p:nvSpPr>
        <p:spPr>
          <a:xfrm>
            <a:off x="312198" y="2564880"/>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rgbClr val="FFFF00"/>
                </a:solidFill>
              </a:rPr>
              <a:t>S</a:t>
            </a:r>
            <a:r>
              <a:rPr lang="fr-FR" sz="1400" b="1" cap="none" dirty="0" smtClean="0">
                <a:solidFill>
                  <a:srgbClr val="FFFF00"/>
                </a:solidFill>
              </a:rPr>
              <a:t>andrine TAURAND</a:t>
            </a:r>
            <a:endParaRPr lang="fr-FR" sz="1400" b="1" dirty="0">
              <a:solidFill>
                <a:srgbClr val="FFFF00"/>
              </a:solidFill>
            </a:endParaRPr>
          </a:p>
        </p:txBody>
      </p:sp>
      <p:sp>
        <p:nvSpPr>
          <p:cNvPr id="17" name="Espace réservé du texte 5"/>
          <p:cNvSpPr txBox="1">
            <a:spLocks/>
          </p:cNvSpPr>
          <p:nvPr/>
        </p:nvSpPr>
        <p:spPr>
          <a:xfrm>
            <a:off x="367595" y="5072970"/>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cap="none" dirty="0" smtClean="0">
                <a:solidFill>
                  <a:srgbClr val="FFFF00"/>
                </a:solidFill>
              </a:rPr>
              <a:t>Elodie MAS</a:t>
            </a:r>
            <a:endParaRPr lang="fr-FR" sz="1400" b="1" cap="none" dirty="0">
              <a:solidFill>
                <a:srgbClr val="FFFF00"/>
              </a:solidFill>
            </a:endParaRPr>
          </a:p>
        </p:txBody>
      </p:sp>
      <p:sp>
        <p:nvSpPr>
          <p:cNvPr id="20" name="Espace réservé du texte 5"/>
          <p:cNvSpPr txBox="1">
            <a:spLocks/>
          </p:cNvSpPr>
          <p:nvPr/>
        </p:nvSpPr>
        <p:spPr>
          <a:xfrm>
            <a:off x="346085" y="4087029"/>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a:solidFill>
                  <a:srgbClr val="FFFF00"/>
                </a:solidFill>
              </a:rPr>
              <a:t>Ghislaine RAMANIRAKA</a:t>
            </a:r>
          </a:p>
        </p:txBody>
      </p:sp>
      <p:sp>
        <p:nvSpPr>
          <p:cNvPr id="22" name="Espace réservé du contenu 6"/>
          <p:cNvSpPr txBox="1">
            <a:spLocks/>
          </p:cNvSpPr>
          <p:nvPr/>
        </p:nvSpPr>
        <p:spPr>
          <a:xfrm>
            <a:off x="367595" y="5330678"/>
            <a:ext cx="3378564" cy="70532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nSpc>
                <a:spcPct val="100000"/>
              </a:lnSpc>
              <a:spcBef>
                <a:spcPts val="0"/>
              </a:spcBef>
              <a:buClr>
                <a:srgbClr val="FFFF00"/>
              </a:buClr>
              <a:buFont typeface="Wingdings" panose="05000000000000000000" pitchFamily="2" charset="2"/>
              <a:buChar char="ü"/>
            </a:pPr>
            <a:r>
              <a:rPr lang="fr-FR" sz="1200" b="1" dirty="0" smtClean="0"/>
              <a:t>La fiche de poste et les entretiens  professionnels </a:t>
            </a:r>
            <a:r>
              <a:rPr lang="fr-FR" sz="1200" b="1" dirty="0" smtClean="0">
                <a:solidFill>
                  <a:srgbClr val="FFFF00"/>
                </a:solidFill>
              </a:rPr>
              <a:t>P </a:t>
            </a:r>
            <a:r>
              <a:rPr lang="fr-FR" sz="1200" b="1" dirty="0">
                <a:solidFill>
                  <a:srgbClr val="FFFF00"/>
                </a:solidFill>
              </a:rPr>
              <a:t>18 </a:t>
            </a:r>
            <a:endParaRPr lang="fr-FR" sz="1200" b="1" dirty="0" smtClean="0"/>
          </a:p>
          <a:p>
            <a:pPr>
              <a:lnSpc>
                <a:spcPct val="100000"/>
              </a:lnSpc>
              <a:spcBef>
                <a:spcPts val="0"/>
              </a:spcBef>
              <a:buClr>
                <a:srgbClr val="FFFF00"/>
              </a:buClr>
              <a:buFont typeface="Wingdings" panose="05000000000000000000" pitchFamily="2" charset="2"/>
              <a:buChar char="ü"/>
            </a:pPr>
            <a:r>
              <a:rPr lang="fr-FR" sz="1200" b="1" dirty="0"/>
              <a:t>L</a:t>
            </a:r>
            <a:r>
              <a:rPr lang="fr-FR" sz="1200" b="1" dirty="0" smtClean="0"/>
              <a:t>e recrutement </a:t>
            </a:r>
            <a:r>
              <a:rPr lang="fr-FR" sz="1200" b="1" dirty="0" smtClean="0">
                <a:solidFill>
                  <a:srgbClr val="FFFF00"/>
                </a:solidFill>
              </a:rPr>
              <a:t>P19</a:t>
            </a:r>
          </a:p>
          <a:p>
            <a:pPr marL="0" indent="0">
              <a:lnSpc>
                <a:spcPct val="100000"/>
              </a:lnSpc>
              <a:spcBef>
                <a:spcPts val="0"/>
              </a:spcBef>
              <a:buClr>
                <a:srgbClr val="FFFF00"/>
              </a:buClr>
              <a:buNone/>
            </a:pPr>
            <a:endParaRPr lang="fr-FR" sz="1200" b="1" dirty="0" smtClean="0"/>
          </a:p>
          <a:p>
            <a:pPr>
              <a:lnSpc>
                <a:spcPct val="100000"/>
              </a:lnSpc>
              <a:spcBef>
                <a:spcPts val="0"/>
              </a:spcBef>
              <a:buClr>
                <a:srgbClr val="FFFF00"/>
              </a:buClr>
              <a:buFont typeface="Wingdings" panose="05000000000000000000" pitchFamily="2" charset="2"/>
              <a:buChar char="ü"/>
            </a:pPr>
            <a:endParaRPr lang="fr-FR" sz="1200" dirty="0" smtClean="0"/>
          </a:p>
        </p:txBody>
      </p:sp>
      <p:sp>
        <p:nvSpPr>
          <p:cNvPr id="18" name="Espace réservé du texte 5"/>
          <p:cNvSpPr txBox="1">
            <a:spLocks/>
          </p:cNvSpPr>
          <p:nvPr/>
        </p:nvSpPr>
        <p:spPr>
          <a:xfrm>
            <a:off x="371371" y="5860732"/>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cap="none" dirty="0" smtClean="0">
                <a:solidFill>
                  <a:srgbClr val="FFFF00"/>
                </a:solidFill>
              </a:rPr>
              <a:t>Sylvie METEYER</a:t>
            </a:r>
            <a:endParaRPr lang="fr-FR" sz="1400" b="1" cap="none" dirty="0">
              <a:solidFill>
                <a:srgbClr val="FFFF00"/>
              </a:solidFill>
            </a:endParaRPr>
          </a:p>
        </p:txBody>
      </p:sp>
      <p:sp>
        <p:nvSpPr>
          <p:cNvPr id="21" name="Espace réservé du contenu 6"/>
          <p:cNvSpPr>
            <a:spLocks noGrp="1"/>
          </p:cNvSpPr>
          <p:nvPr>
            <p:ph sz="half" idx="2"/>
          </p:nvPr>
        </p:nvSpPr>
        <p:spPr>
          <a:xfrm>
            <a:off x="360118" y="6142013"/>
            <a:ext cx="3548012" cy="756008"/>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Le bilan de compétences en interne </a:t>
            </a:r>
            <a:r>
              <a:rPr lang="fr-FR" sz="1200" b="1" dirty="0" smtClean="0">
                <a:solidFill>
                  <a:srgbClr val="FFFF00"/>
                </a:solidFill>
              </a:rPr>
              <a:t>20</a:t>
            </a:r>
          </a:p>
          <a:p>
            <a:pPr>
              <a:lnSpc>
                <a:spcPct val="100000"/>
              </a:lnSpc>
              <a:spcBef>
                <a:spcPts val="0"/>
              </a:spcBef>
              <a:buClr>
                <a:srgbClr val="FFFF00"/>
              </a:buClr>
              <a:buFont typeface="Wingdings" panose="05000000000000000000" pitchFamily="2" charset="2"/>
              <a:buChar char="ü"/>
            </a:pPr>
            <a:r>
              <a:rPr lang="fr-FR" sz="1200" b="1" dirty="0" smtClean="0"/>
              <a:t>La gestion des compétences : </a:t>
            </a:r>
            <a:r>
              <a:rPr lang="fr-FR" sz="1200" b="1" dirty="0" err="1" smtClean="0"/>
              <a:t>turn</a:t>
            </a:r>
            <a:r>
              <a:rPr lang="fr-FR" sz="1200" b="1" dirty="0" smtClean="0"/>
              <a:t>- over – Les causes et solutions </a:t>
            </a:r>
            <a:r>
              <a:rPr lang="fr-FR" sz="1200" b="1" dirty="0" smtClean="0">
                <a:solidFill>
                  <a:srgbClr val="FFFF00"/>
                </a:solidFill>
              </a:rPr>
              <a:t>P21</a:t>
            </a:r>
          </a:p>
        </p:txBody>
      </p:sp>
      <p:sp>
        <p:nvSpPr>
          <p:cNvPr id="23" name="Espace réservé du texte 5"/>
          <p:cNvSpPr txBox="1">
            <a:spLocks/>
          </p:cNvSpPr>
          <p:nvPr/>
        </p:nvSpPr>
        <p:spPr>
          <a:xfrm>
            <a:off x="4237392" y="735976"/>
            <a:ext cx="3733638" cy="356011"/>
          </a:xfrm>
          <a:prstGeom prst="rect">
            <a:avLst/>
          </a:prstGeom>
          <a:solidFill>
            <a:srgbClr val="FFFF00"/>
          </a:solidFill>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chemeClr val="bg1"/>
                </a:solidFill>
              </a:rPr>
              <a:t>Gestion COMMERCIALE</a:t>
            </a:r>
            <a:endParaRPr lang="fr-FR" sz="1400" b="1" dirty="0">
              <a:solidFill>
                <a:schemeClr val="bg1"/>
              </a:solidFill>
            </a:endParaRPr>
          </a:p>
        </p:txBody>
      </p:sp>
      <p:sp>
        <p:nvSpPr>
          <p:cNvPr id="24" name="Espace réservé du texte 5"/>
          <p:cNvSpPr txBox="1">
            <a:spLocks/>
          </p:cNvSpPr>
          <p:nvPr/>
        </p:nvSpPr>
        <p:spPr>
          <a:xfrm>
            <a:off x="4248271" y="1091987"/>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cap="none" dirty="0" smtClean="0">
                <a:solidFill>
                  <a:srgbClr val="FFFF00"/>
                </a:solidFill>
              </a:rPr>
              <a:t>Nadia MALOISEL</a:t>
            </a:r>
            <a:endParaRPr lang="fr-FR" sz="1400" b="1" cap="none" dirty="0">
              <a:solidFill>
                <a:srgbClr val="FFFF00"/>
              </a:solidFill>
            </a:endParaRPr>
          </a:p>
        </p:txBody>
      </p:sp>
      <p:sp>
        <p:nvSpPr>
          <p:cNvPr id="25" name="Espace réservé du contenu 6"/>
          <p:cNvSpPr>
            <a:spLocks noGrp="1"/>
          </p:cNvSpPr>
          <p:nvPr>
            <p:ph sz="half" idx="2"/>
          </p:nvPr>
        </p:nvSpPr>
        <p:spPr>
          <a:xfrm>
            <a:off x="4256153" y="1322276"/>
            <a:ext cx="3696116" cy="3781769"/>
          </a:xfrm>
        </p:spPr>
        <p:txBody>
          <a:bodyPr>
            <a:noAutofit/>
          </a:bodyPr>
          <a:lstStyle/>
          <a:p>
            <a:pPr>
              <a:lnSpc>
                <a:spcPct val="100000"/>
              </a:lnSpc>
              <a:spcBef>
                <a:spcPts val="0"/>
              </a:spcBef>
              <a:buClr>
                <a:srgbClr val="FFFF00"/>
              </a:buClr>
              <a:buFont typeface="Wingdings" panose="05000000000000000000" pitchFamily="2" charset="2"/>
              <a:buChar char="ü"/>
            </a:pPr>
            <a:r>
              <a:rPr lang="fr-FR" sz="1200" b="1" dirty="0" smtClean="0"/>
              <a:t>Les basiques : apprendre à se connaître pour mieux communiquer et travailler ensemble </a:t>
            </a:r>
            <a:r>
              <a:rPr lang="fr-FR" sz="1200" b="1" dirty="0" smtClean="0">
                <a:solidFill>
                  <a:srgbClr val="FFFF00"/>
                </a:solidFill>
              </a:rPr>
              <a:t>P23</a:t>
            </a:r>
          </a:p>
          <a:p>
            <a:pPr>
              <a:lnSpc>
                <a:spcPct val="100000"/>
              </a:lnSpc>
              <a:spcBef>
                <a:spcPts val="0"/>
              </a:spcBef>
              <a:buClr>
                <a:srgbClr val="FFFF00"/>
              </a:buClr>
              <a:buFont typeface="Wingdings" panose="05000000000000000000" pitchFamily="2" charset="2"/>
              <a:buChar char="ü"/>
            </a:pPr>
            <a:r>
              <a:rPr lang="fr-FR" sz="1200" b="1" dirty="0"/>
              <a:t>Les </a:t>
            </a:r>
            <a:r>
              <a:rPr lang="fr-FR" sz="1200" b="1" dirty="0" smtClean="0"/>
              <a:t>approfondissements : </a:t>
            </a:r>
            <a:r>
              <a:rPr lang="fr-FR" sz="1200" b="1" dirty="0"/>
              <a:t>apprendre à se connaître pour mieux communiquer et travailler ensemble </a:t>
            </a:r>
            <a:r>
              <a:rPr lang="fr-FR" sz="1200" b="1" dirty="0" smtClean="0">
                <a:solidFill>
                  <a:srgbClr val="FFFF00"/>
                </a:solidFill>
              </a:rPr>
              <a:t>P24</a:t>
            </a:r>
          </a:p>
          <a:p>
            <a:pPr>
              <a:lnSpc>
                <a:spcPct val="100000"/>
              </a:lnSpc>
              <a:spcBef>
                <a:spcPts val="0"/>
              </a:spcBef>
              <a:buClr>
                <a:srgbClr val="FFFF00"/>
              </a:buClr>
              <a:buFont typeface="Wingdings" panose="05000000000000000000" pitchFamily="2" charset="2"/>
              <a:buChar char="ü"/>
            </a:pPr>
            <a:r>
              <a:rPr lang="fr-FR" sz="1200" b="1" dirty="0" smtClean="0"/>
              <a:t>Les basiques : comprendre et évaluer ses sources de stress </a:t>
            </a:r>
            <a:r>
              <a:rPr lang="fr-FR" sz="1200" b="1" dirty="0">
                <a:solidFill>
                  <a:srgbClr val="FFFF00"/>
                </a:solidFill>
              </a:rPr>
              <a:t>P25</a:t>
            </a:r>
          </a:p>
          <a:p>
            <a:pPr>
              <a:lnSpc>
                <a:spcPct val="100000"/>
              </a:lnSpc>
              <a:spcBef>
                <a:spcPts val="0"/>
              </a:spcBef>
              <a:buClr>
                <a:srgbClr val="FFFF00"/>
              </a:buClr>
              <a:buFont typeface="Wingdings" panose="05000000000000000000" pitchFamily="2" charset="2"/>
              <a:buChar char="ü"/>
            </a:pPr>
            <a:r>
              <a:rPr lang="fr-FR" sz="1200" b="1" dirty="0" smtClean="0"/>
              <a:t>Les basiques : développer sa confiance et estime de soi </a:t>
            </a:r>
            <a:r>
              <a:rPr lang="fr-FR" sz="1200" b="1" dirty="0" smtClean="0">
                <a:solidFill>
                  <a:srgbClr val="FFFF00"/>
                </a:solidFill>
              </a:rPr>
              <a:t>P26</a:t>
            </a:r>
          </a:p>
          <a:p>
            <a:pPr>
              <a:lnSpc>
                <a:spcPct val="100000"/>
              </a:lnSpc>
              <a:spcBef>
                <a:spcPts val="0"/>
              </a:spcBef>
              <a:buClr>
                <a:srgbClr val="FFFF00"/>
              </a:buClr>
              <a:buFont typeface="Wingdings" panose="05000000000000000000" pitchFamily="2" charset="2"/>
              <a:buChar char="ü"/>
            </a:pPr>
            <a:r>
              <a:rPr lang="fr-FR" sz="1200" b="1" dirty="0"/>
              <a:t>Les </a:t>
            </a:r>
            <a:r>
              <a:rPr lang="fr-FR" sz="1200" b="1" dirty="0" smtClean="0"/>
              <a:t>approfondissements </a:t>
            </a:r>
            <a:r>
              <a:rPr lang="fr-FR" sz="1200" b="1" dirty="0"/>
              <a:t>: développer sa confiance et estime de soi </a:t>
            </a:r>
            <a:r>
              <a:rPr lang="fr-FR" sz="1200" b="1" dirty="0" smtClean="0">
                <a:solidFill>
                  <a:srgbClr val="FFFF00"/>
                </a:solidFill>
              </a:rPr>
              <a:t>P27</a:t>
            </a:r>
          </a:p>
          <a:p>
            <a:pPr>
              <a:lnSpc>
                <a:spcPct val="100000"/>
              </a:lnSpc>
              <a:spcBef>
                <a:spcPts val="0"/>
              </a:spcBef>
              <a:buClr>
                <a:srgbClr val="FFFF00"/>
              </a:buClr>
              <a:buFont typeface="Wingdings" panose="05000000000000000000" pitchFamily="2" charset="2"/>
              <a:buChar char="ü"/>
            </a:pPr>
            <a:r>
              <a:rPr lang="fr-FR" sz="1200" b="1" dirty="0"/>
              <a:t>Les basiques : </a:t>
            </a:r>
            <a:r>
              <a:rPr lang="fr-FR" sz="1200" b="1" dirty="0" smtClean="0"/>
              <a:t>développer son écoute active </a:t>
            </a:r>
            <a:r>
              <a:rPr lang="fr-FR" sz="1200" b="1" dirty="0" smtClean="0">
                <a:solidFill>
                  <a:srgbClr val="FFFF00"/>
                </a:solidFill>
              </a:rPr>
              <a:t>P28</a:t>
            </a:r>
            <a:endParaRPr lang="fr-FR" sz="1200" b="1" dirty="0">
              <a:solidFill>
                <a:srgbClr val="FFFF00"/>
              </a:solidFill>
            </a:endParaRPr>
          </a:p>
          <a:p>
            <a:pPr>
              <a:lnSpc>
                <a:spcPct val="100000"/>
              </a:lnSpc>
              <a:spcBef>
                <a:spcPts val="0"/>
              </a:spcBef>
              <a:buClr>
                <a:srgbClr val="FFFF00"/>
              </a:buClr>
              <a:buFont typeface="Wingdings" panose="05000000000000000000" pitchFamily="2" charset="2"/>
              <a:buChar char="ü"/>
            </a:pPr>
            <a:r>
              <a:rPr lang="fr-FR" sz="1200" b="1" dirty="0"/>
              <a:t>Les basiques : développer son intelligence émotionnelle </a:t>
            </a:r>
            <a:r>
              <a:rPr lang="fr-FR" sz="1200" b="1" dirty="0">
                <a:solidFill>
                  <a:srgbClr val="FFFF00"/>
                </a:solidFill>
              </a:rPr>
              <a:t>P29</a:t>
            </a:r>
          </a:p>
          <a:p>
            <a:pPr>
              <a:lnSpc>
                <a:spcPct val="100000"/>
              </a:lnSpc>
              <a:spcBef>
                <a:spcPts val="0"/>
              </a:spcBef>
              <a:buClr>
                <a:srgbClr val="FFFF00"/>
              </a:buClr>
              <a:buFont typeface="Wingdings" panose="05000000000000000000" pitchFamily="2" charset="2"/>
              <a:buChar char="ü"/>
            </a:pPr>
            <a:r>
              <a:rPr lang="fr-FR" sz="1200" b="1" dirty="0"/>
              <a:t>Les basiques : communiquer avec bienveillance </a:t>
            </a:r>
            <a:r>
              <a:rPr lang="fr-FR" sz="1200" b="1" dirty="0">
                <a:solidFill>
                  <a:srgbClr val="FFFF00"/>
                </a:solidFill>
              </a:rPr>
              <a:t>P30</a:t>
            </a:r>
          </a:p>
          <a:p>
            <a:pPr>
              <a:lnSpc>
                <a:spcPct val="100000"/>
              </a:lnSpc>
              <a:spcBef>
                <a:spcPts val="0"/>
              </a:spcBef>
              <a:buClr>
                <a:srgbClr val="FFFF00"/>
              </a:buClr>
              <a:buFont typeface="Wingdings" panose="05000000000000000000" pitchFamily="2" charset="2"/>
              <a:buChar char="ü"/>
            </a:pPr>
            <a:r>
              <a:rPr lang="fr-FR" sz="1200" b="1" dirty="0"/>
              <a:t>Les basiques : améliorer son organisation et gagner du temps </a:t>
            </a:r>
            <a:r>
              <a:rPr lang="fr-FR" sz="1200" b="1" dirty="0">
                <a:solidFill>
                  <a:srgbClr val="FFFF00"/>
                </a:solidFill>
              </a:rPr>
              <a:t>P31</a:t>
            </a:r>
          </a:p>
          <a:p>
            <a:pPr>
              <a:lnSpc>
                <a:spcPct val="100000"/>
              </a:lnSpc>
              <a:spcBef>
                <a:spcPts val="0"/>
              </a:spcBef>
              <a:buClr>
                <a:srgbClr val="FFFF00"/>
              </a:buClr>
              <a:buFont typeface="Wingdings" panose="05000000000000000000" pitchFamily="2" charset="2"/>
              <a:buChar char="ü"/>
            </a:pPr>
            <a:r>
              <a:rPr lang="fr-FR" sz="1200" b="1" dirty="0"/>
              <a:t>Les approfondissements : améliorer son organisation et gagner du temps </a:t>
            </a:r>
            <a:r>
              <a:rPr lang="fr-FR" sz="1200" b="1" dirty="0">
                <a:solidFill>
                  <a:srgbClr val="FFFF00"/>
                </a:solidFill>
              </a:rPr>
              <a:t>P32</a:t>
            </a:r>
          </a:p>
          <a:p>
            <a:pPr>
              <a:lnSpc>
                <a:spcPct val="100000"/>
              </a:lnSpc>
              <a:spcBef>
                <a:spcPts val="0"/>
              </a:spcBef>
              <a:buClr>
                <a:srgbClr val="FFFF00"/>
              </a:buClr>
              <a:buFont typeface="Wingdings" panose="05000000000000000000" pitchFamily="2" charset="2"/>
              <a:buChar char="ü"/>
            </a:pPr>
            <a:endParaRPr lang="fr-FR" sz="1400" b="1" dirty="0" smtClean="0">
              <a:solidFill>
                <a:srgbClr val="FFFF00"/>
              </a:solidFill>
            </a:endParaRPr>
          </a:p>
        </p:txBody>
      </p:sp>
      <p:sp>
        <p:nvSpPr>
          <p:cNvPr id="26" name="Espace réservé du texte 5"/>
          <p:cNvSpPr txBox="1">
            <a:spLocks/>
          </p:cNvSpPr>
          <p:nvPr/>
        </p:nvSpPr>
        <p:spPr>
          <a:xfrm>
            <a:off x="8199734" y="741925"/>
            <a:ext cx="3733638" cy="356011"/>
          </a:xfrm>
          <a:prstGeom prst="rect">
            <a:avLst/>
          </a:prstGeom>
          <a:solidFill>
            <a:srgbClr val="FFFF00"/>
          </a:solidFill>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chemeClr val="bg1"/>
                </a:solidFill>
              </a:rPr>
              <a:t>Gestion sécurité</a:t>
            </a:r>
            <a:endParaRPr lang="fr-FR" sz="1400" b="1" dirty="0">
              <a:solidFill>
                <a:schemeClr val="bg1"/>
              </a:solidFill>
            </a:endParaRPr>
          </a:p>
        </p:txBody>
      </p:sp>
      <p:sp>
        <p:nvSpPr>
          <p:cNvPr id="28" name="Espace réservé du texte 5"/>
          <p:cNvSpPr txBox="1">
            <a:spLocks/>
          </p:cNvSpPr>
          <p:nvPr/>
        </p:nvSpPr>
        <p:spPr>
          <a:xfrm>
            <a:off x="4270476" y="4956106"/>
            <a:ext cx="3024336" cy="41995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cap="none" dirty="0" smtClean="0">
                <a:solidFill>
                  <a:srgbClr val="FFFF00"/>
                </a:solidFill>
              </a:rPr>
              <a:t>Philippe PELLISSIER</a:t>
            </a:r>
            <a:endParaRPr lang="fr-FR" sz="1400" b="1" cap="none" dirty="0">
              <a:solidFill>
                <a:srgbClr val="FFFF00"/>
              </a:solidFill>
            </a:endParaRPr>
          </a:p>
        </p:txBody>
      </p:sp>
      <p:sp>
        <p:nvSpPr>
          <p:cNvPr id="29" name="Espace réservé du contenu 6"/>
          <p:cNvSpPr>
            <a:spLocks noGrp="1"/>
          </p:cNvSpPr>
          <p:nvPr>
            <p:ph sz="half" idx="2"/>
          </p:nvPr>
        </p:nvSpPr>
        <p:spPr>
          <a:xfrm>
            <a:off x="4270476" y="5278133"/>
            <a:ext cx="3888351" cy="1410690"/>
          </a:xfrm>
        </p:spPr>
        <p:txBody>
          <a:bodyPr>
            <a:noAutofit/>
          </a:bodyPr>
          <a:lstStyle/>
          <a:p>
            <a:pPr>
              <a:lnSpc>
                <a:spcPct val="100000"/>
              </a:lnSpc>
              <a:spcBef>
                <a:spcPts val="0"/>
              </a:spcBef>
              <a:buClr>
                <a:srgbClr val="FFFF00"/>
              </a:buClr>
              <a:buFont typeface="Wingdings" panose="05000000000000000000" pitchFamily="2" charset="2"/>
              <a:buChar char="ü"/>
            </a:pPr>
            <a:r>
              <a:rPr lang="fr-FR" sz="1200" b="1" dirty="0" smtClean="0"/>
              <a:t>Les basiques : de l’organisation commerciale </a:t>
            </a:r>
            <a:r>
              <a:rPr lang="fr-FR" sz="1200" b="1" dirty="0" smtClean="0">
                <a:solidFill>
                  <a:srgbClr val="FFFF00"/>
                </a:solidFill>
              </a:rPr>
              <a:t>P33</a:t>
            </a:r>
            <a:endParaRPr lang="fr-FR" sz="1200" b="1" dirty="0">
              <a:solidFill>
                <a:srgbClr val="FFFF00"/>
              </a:solidFill>
            </a:endParaRPr>
          </a:p>
          <a:p>
            <a:pPr>
              <a:lnSpc>
                <a:spcPct val="100000"/>
              </a:lnSpc>
              <a:spcBef>
                <a:spcPts val="0"/>
              </a:spcBef>
              <a:buClr>
                <a:srgbClr val="FFFF00"/>
              </a:buClr>
              <a:buFont typeface="Wingdings" panose="05000000000000000000" pitchFamily="2" charset="2"/>
              <a:buChar char="ü"/>
            </a:pPr>
            <a:r>
              <a:rPr lang="fr-FR" sz="1200" b="1" dirty="0" smtClean="0"/>
              <a:t>Les approfondissements l’organisation commerciale </a:t>
            </a:r>
            <a:r>
              <a:rPr lang="fr-FR" sz="1200" b="1" dirty="0" smtClean="0">
                <a:solidFill>
                  <a:srgbClr val="FFFF00"/>
                </a:solidFill>
              </a:rPr>
              <a:t>P34</a:t>
            </a:r>
          </a:p>
          <a:p>
            <a:pPr>
              <a:lnSpc>
                <a:spcPct val="100000"/>
              </a:lnSpc>
              <a:spcBef>
                <a:spcPts val="0"/>
              </a:spcBef>
              <a:buClr>
                <a:srgbClr val="FFFF00"/>
              </a:buClr>
              <a:buFont typeface="Wingdings" panose="05000000000000000000" pitchFamily="2" charset="2"/>
              <a:buChar char="ü"/>
            </a:pPr>
            <a:r>
              <a:rPr lang="fr-FR" sz="1200" b="1" dirty="0"/>
              <a:t>Les basiques : </a:t>
            </a:r>
            <a:r>
              <a:rPr lang="fr-FR" sz="1200" b="1" dirty="0" smtClean="0"/>
              <a:t>du marketing </a:t>
            </a:r>
            <a:r>
              <a:rPr lang="fr-FR" sz="1200" b="1" dirty="0" smtClean="0">
                <a:solidFill>
                  <a:srgbClr val="FFFF00"/>
                </a:solidFill>
              </a:rPr>
              <a:t>P35</a:t>
            </a:r>
            <a:endParaRPr lang="fr-FR" sz="1200" b="1" dirty="0">
              <a:solidFill>
                <a:srgbClr val="FFFF00"/>
              </a:solidFill>
            </a:endParaRPr>
          </a:p>
          <a:p>
            <a:pPr>
              <a:lnSpc>
                <a:spcPct val="100000"/>
              </a:lnSpc>
              <a:spcBef>
                <a:spcPts val="0"/>
              </a:spcBef>
              <a:buClr>
                <a:srgbClr val="FFFF00"/>
              </a:buClr>
              <a:buFont typeface="Wingdings" panose="05000000000000000000" pitchFamily="2" charset="2"/>
              <a:buChar char="ü"/>
            </a:pPr>
            <a:r>
              <a:rPr lang="fr-FR" sz="1200" b="1" dirty="0"/>
              <a:t>Les approfondissements : </a:t>
            </a:r>
            <a:r>
              <a:rPr lang="fr-FR" sz="1200" b="1" dirty="0" smtClean="0"/>
              <a:t>du marketing </a:t>
            </a:r>
            <a:r>
              <a:rPr lang="fr-FR" sz="1200" b="1" dirty="0" smtClean="0">
                <a:solidFill>
                  <a:srgbClr val="FFFF00"/>
                </a:solidFill>
              </a:rPr>
              <a:t>P36</a:t>
            </a:r>
          </a:p>
          <a:p>
            <a:pPr>
              <a:lnSpc>
                <a:spcPct val="100000"/>
              </a:lnSpc>
              <a:spcBef>
                <a:spcPts val="0"/>
              </a:spcBef>
              <a:buClr>
                <a:srgbClr val="FFFF00"/>
              </a:buClr>
              <a:buFont typeface="Wingdings" panose="05000000000000000000" pitchFamily="2" charset="2"/>
              <a:buChar char="ü"/>
            </a:pPr>
            <a:r>
              <a:rPr lang="fr-FR" sz="1200" b="1" dirty="0" smtClean="0"/>
              <a:t>Les </a:t>
            </a:r>
            <a:r>
              <a:rPr lang="fr-FR" sz="1200" b="1" dirty="0"/>
              <a:t>basiques : </a:t>
            </a:r>
            <a:r>
              <a:rPr lang="fr-FR" sz="1200" b="1" dirty="0" smtClean="0"/>
              <a:t>les clés de la vente en magasin </a:t>
            </a:r>
            <a:r>
              <a:rPr lang="fr-FR" sz="1200" b="1" dirty="0" smtClean="0">
                <a:solidFill>
                  <a:srgbClr val="FFFF00"/>
                </a:solidFill>
              </a:rPr>
              <a:t>P37</a:t>
            </a:r>
            <a:endParaRPr lang="fr-FR" sz="1200" b="1" dirty="0">
              <a:solidFill>
                <a:srgbClr val="FFFF00"/>
              </a:solidFill>
            </a:endParaRPr>
          </a:p>
          <a:p>
            <a:pPr>
              <a:lnSpc>
                <a:spcPct val="100000"/>
              </a:lnSpc>
              <a:spcBef>
                <a:spcPts val="0"/>
              </a:spcBef>
              <a:buClr>
                <a:srgbClr val="FFFF00"/>
              </a:buClr>
              <a:buFont typeface="Wingdings" panose="05000000000000000000" pitchFamily="2" charset="2"/>
              <a:buChar char="ü"/>
            </a:pPr>
            <a:r>
              <a:rPr lang="fr-FR" sz="1200" b="1" dirty="0"/>
              <a:t>Les approfondissements : les clés de la vente en magasin </a:t>
            </a:r>
            <a:r>
              <a:rPr lang="fr-FR" sz="1200" b="1" dirty="0">
                <a:solidFill>
                  <a:srgbClr val="FFFF00"/>
                </a:solidFill>
              </a:rPr>
              <a:t>P38</a:t>
            </a:r>
          </a:p>
          <a:p>
            <a:pPr>
              <a:lnSpc>
                <a:spcPct val="100000"/>
              </a:lnSpc>
              <a:spcBef>
                <a:spcPts val="0"/>
              </a:spcBef>
              <a:buClr>
                <a:srgbClr val="FFFF00"/>
              </a:buClr>
              <a:buFont typeface="Wingdings" panose="05000000000000000000" pitchFamily="2" charset="2"/>
              <a:buChar char="ü"/>
            </a:pPr>
            <a:endParaRPr lang="fr-FR" sz="1400" b="1" dirty="0">
              <a:solidFill>
                <a:srgbClr val="FFFF00"/>
              </a:solidFill>
            </a:endParaRPr>
          </a:p>
          <a:p>
            <a:pPr>
              <a:lnSpc>
                <a:spcPct val="100000"/>
              </a:lnSpc>
              <a:spcBef>
                <a:spcPts val="0"/>
              </a:spcBef>
              <a:buClr>
                <a:srgbClr val="FFFF00"/>
              </a:buClr>
              <a:buFont typeface="Wingdings" panose="05000000000000000000" pitchFamily="2" charset="2"/>
              <a:buChar char="ü"/>
            </a:pPr>
            <a:endParaRPr lang="fr-FR" sz="1400" b="1" dirty="0" smtClean="0">
              <a:solidFill>
                <a:srgbClr val="FFFF00"/>
              </a:solidFill>
            </a:endParaRPr>
          </a:p>
        </p:txBody>
      </p:sp>
      <p:sp>
        <p:nvSpPr>
          <p:cNvPr id="30" name="Espace réservé du texte 5"/>
          <p:cNvSpPr txBox="1">
            <a:spLocks/>
          </p:cNvSpPr>
          <p:nvPr/>
        </p:nvSpPr>
        <p:spPr>
          <a:xfrm>
            <a:off x="8125397" y="1093230"/>
            <a:ext cx="3024336" cy="35601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rgbClr val="FFFF00"/>
                </a:solidFill>
              </a:rPr>
              <a:t>S</a:t>
            </a:r>
            <a:r>
              <a:rPr lang="fr-FR" sz="1400" b="1" cap="none" dirty="0" smtClean="0">
                <a:solidFill>
                  <a:srgbClr val="FFFF00"/>
                </a:solidFill>
              </a:rPr>
              <a:t>andrine TAURAND</a:t>
            </a:r>
            <a:endParaRPr lang="fr-FR" sz="1400" b="1" dirty="0">
              <a:solidFill>
                <a:srgbClr val="FFFF00"/>
              </a:solidFill>
            </a:endParaRPr>
          </a:p>
        </p:txBody>
      </p:sp>
      <p:sp>
        <p:nvSpPr>
          <p:cNvPr id="33" name="Espace réservé du contenu 6"/>
          <p:cNvSpPr>
            <a:spLocks noGrp="1"/>
          </p:cNvSpPr>
          <p:nvPr>
            <p:ph sz="half" idx="2"/>
          </p:nvPr>
        </p:nvSpPr>
        <p:spPr>
          <a:xfrm>
            <a:off x="8218495" y="1361752"/>
            <a:ext cx="3785518" cy="1221160"/>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Le document unique </a:t>
            </a:r>
            <a:r>
              <a:rPr lang="fr-FR" sz="1200" b="1" dirty="0" smtClean="0">
                <a:solidFill>
                  <a:srgbClr val="FFFF00"/>
                </a:solidFill>
              </a:rPr>
              <a:t>P40</a:t>
            </a:r>
          </a:p>
          <a:p>
            <a:pPr>
              <a:lnSpc>
                <a:spcPct val="100000"/>
              </a:lnSpc>
              <a:spcBef>
                <a:spcPts val="0"/>
              </a:spcBef>
              <a:buClr>
                <a:srgbClr val="FFFF00"/>
              </a:buClr>
              <a:buFont typeface="Wingdings" panose="05000000000000000000" pitchFamily="2" charset="2"/>
              <a:buChar char="ü"/>
            </a:pPr>
            <a:r>
              <a:rPr lang="fr-FR" sz="1200" b="1" dirty="0" smtClean="0"/>
              <a:t>Les équipements de protection individuelle et les fiches de données de sécurité  </a:t>
            </a:r>
            <a:r>
              <a:rPr lang="fr-FR" sz="1200" b="1" dirty="0" smtClean="0">
                <a:solidFill>
                  <a:srgbClr val="FFFF00"/>
                </a:solidFill>
              </a:rPr>
              <a:t>P41</a:t>
            </a:r>
          </a:p>
          <a:p>
            <a:pPr>
              <a:lnSpc>
                <a:spcPct val="100000"/>
              </a:lnSpc>
              <a:spcBef>
                <a:spcPts val="0"/>
              </a:spcBef>
              <a:buClr>
                <a:srgbClr val="FFFF00"/>
              </a:buClr>
              <a:buFont typeface="Wingdings" panose="05000000000000000000" pitchFamily="2" charset="2"/>
              <a:buChar char="ü"/>
            </a:pPr>
            <a:r>
              <a:rPr lang="fr-FR" sz="1200" b="1" dirty="0" smtClean="0"/>
              <a:t>Les basiques : culture d’entreprise risque cyber </a:t>
            </a:r>
            <a:r>
              <a:rPr lang="fr-FR" sz="1200" b="1" dirty="0" smtClean="0">
                <a:solidFill>
                  <a:srgbClr val="FFFF00"/>
                </a:solidFill>
              </a:rPr>
              <a:t>P42</a:t>
            </a:r>
          </a:p>
          <a:p>
            <a:pPr>
              <a:lnSpc>
                <a:spcPct val="100000"/>
              </a:lnSpc>
              <a:spcBef>
                <a:spcPts val="0"/>
              </a:spcBef>
              <a:buClr>
                <a:srgbClr val="FFFF00"/>
              </a:buClr>
              <a:buFont typeface="Wingdings" panose="05000000000000000000" pitchFamily="2" charset="2"/>
              <a:buChar char="ü"/>
            </a:pPr>
            <a:r>
              <a:rPr lang="fr-FR" sz="1200" b="1" dirty="0" smtClean="0"/>
              <a:t>Les approfondissements: culture d’entreprise risque cyber </a:t>
            </a:r>
            <a:r>
              <a:rPr lang="fr-FR" sz="1200" b="1" dirty="0" smtClean="0">
                <a:solidFill>
                  <a:srgbClr val="FFFF00"/>
                </a:solidFill>
              </a:rPr>
              <a:t>P43</a:t>
            </a:r>
          </a:p>
          <a:p>
            <a:pPr>
              <a:lnSpc>
                <a:spcPct val="100000"/>
              </a:lnSpc>
              <a:spcBef>
                <a:spcPts val="0"/>
              </a:spcBef>
              <a:buClr>
                <a:srgbClr val="FFFF00"/>
              </a:buClr>
              <a:buFont typeface="Wingdings" panose="05000000000000000000" pitchFamily="2" charset="2"/>
              <a:buChar char="ü"/>
            </a:pPr>
            <a:endParaRPr lang="fr-FR" sz="1200" b="1" dirty="0" smtClean="0">
              <a:solidFill>
                <a:srgbClr val="FFFF00"/>
              </a:solidFill>
            </a:endParaRPr>
          </a:p>
        </p:txBody>
      </p:sp>
      <p:sp>
        <p:nvSpPr>
          <p:cNvPr id="5" name="Rectangle 4"/>
          <p:cNvSpPr/>
          <p:nvPr/>
        </p:nvSpPr>
        <p:spPr>
          <a:xfrm>
            <a:off x="8199734" y="2456749"/>
            <a:ext cx="1555747" cy="307777"/>
          </a:xfrm>
          <a:prstGeom prst="rect">
            <a:avLst/>
          </a:prstGeom>
        </p:spPr>
        <p:txBody>
          <a:bodyPr wrap="none">
            <a:spAutoFit/>
          </a:bodyPr>
          <a:lstStyle/>
          <a:p>
            <a:r>
              <a:rPr lang="fr-FR" sz="1400" b="1" dirty="0" smtClean="0">
                <a:solidFill>
                  <a:srgbClr val="FFFF00"/>
                </a:solidFill>
              </a:rPr>
              <a:t>Agnès LEPELTIER</a:t>
            </a:r>
            <a:endParaRPr lang="fr-FR" b="1" dirty="0">
              <a:solidFill>
                <a:srgbClr val="FFFF00"/>
              </a:solidFill>
            </a:endParaRPr>
          </a:p>
        </p:txBody>
      </p:sp>
      <p:sp>
        <p:nvSpPr>
          <p:cNvPr id="34" name="Espace réservé du contenu 6"/>
          <p:cNvSpPr>
            <a:spLocks noGrp="1"/>
          </p:cNvSpPr>
          <p:nvPr>
            <p:ph sz="half" idx="2"/>
          </p:nvPr>
        </p:nvSpPr>
        <p:spPr>
          <a:xfrm>
            <a:off x="8235177" y="2694057"/>
            <a:ext cx="3785518" cy="518919"/>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La qualité de vie au travail (QVT) et les risques psychosociaux (RPS) </a:t>
            </a:r>
            <a:r>
              <a:rPr lang="fr-FR" sz="1200" b="1" dirty="0" smtClean="0">
                <a:solidFill>
                  <a:srgbClr val="FFFF00"/>
                </a:solidFill>
              </a:rPr>
              <a:t>P44</a:t>
            </a:r>
          </a:p>
          <a:p>
            <a:pPr>
              <a:lnSpc>
                <a:spcPct val="100000"/>
              </a:lnSpc>
              <a:spcBef>
                <a:spcPts val="0"/>
              </a:spcBef>
              <a:buClr>
                <a:srgbClr val="FFFF00"/>
              </a:buClr>
              <a:buFont typeface="Wingdings" panose="05000000000000000000" pitchFamily="2" charset="2"/>
              <a:buChar char="ü"/>
            </a:pPr>
            <a:endParaRPr lang="fr-FR" sz="1200" b="1" dirty="0" smtClean="0">
              <a:solidFill>
                <a:srgbClr val="FFFF00"/>
              </a:solidFill>
            </a:endParaRPr>
          </a:p>
        </p:txBody>
      </p:sp>
      <p:sp>
        <p:nvSpPr>
          <p:cNvPr id="35" name="Espace réservé du texte 5"/>
          <p:cNvSpPr txBox="1">
            <a:spLocks/>
          </p:cNvSpPr>
          <p:nvPr/>
        </p:nvSpPr>
        <p:spPr>
          <a:xfrm>
            <a:off x="8337248" y="3184583"/>
            <a:ext cx="3733638" cy="356011"/>
          </a:xfrm>
          <a:prstGeom prst="rect">
            <a:avLst/>
          </a:prstGeom>
          <a:solidFill>
            <a:srgbClr val="FFFF00"/>
          </a:solidFill>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chemeClr val="bg1"/>
                </a:solidFill>
              </a:rPr>
              <a:t>Gestion communication</a:t>
            </a:r>
            <a:endParaRPr lang="fr-FR" sz="1400" b="1" dirty="0">
              <a:solidFill>
                <a:schemeClr val="bg1"/>
              </a:solidFill>
            </a:endParaRPr>
          </a:p>
        </p:txBody>
      </p:sp>
      <p:sp>
        <p:nvSpPr>
          <p:cNvPr id="37" name="Rectangle 36"/>
          <p:cNvSpPr/>
          <p:nvPr/>
        </p:nvSpPr>
        <p:spPr>
          <a:xfrm>
            <a:off x="8246497" y="3590420"/>
            <a:ext cx="2801664" cy="307777"/>
          </a:xfrm>
          <a:prstGeom prst="rect">
            <a:avLst/>
          </a:prstGeom>
        </p:spPr>
        <p:txBody>
          <a:bodyPr wrap="none">
            <a:spAutoFit/>
          </a:bodyPr>
          <a:lstStyle/>
          <a:p>
            <a:r>
              <a:rPr lang="fr-FR" sz="1400" b="1" dirty="0" smtClean="0">
                <a:solidFill>
                  <a:srgbClr val="FFFF00"/>
                </a:solidFill>
              </a:rPr>
              <a:t>Fred MENGEOT &amp; Frédéric SOLER</a:t>
            </a:r>
            <a:endParaRPr lang="fr-FR" b="1" dirty="0">
              <a:solidFill>
                <a:srgbClr val="FFFF00"/>
              </a:solidFill>
            </a:endParaRPr>
          </a:p>
        </p:txBody>
      </p:sp>
      <p:sp>
        <p:nvSpPr>
          <p:cNvPr id="38" name="Espace réservé du contenu 6"/>
          <p:cNvSpPr>
            <a:spLocks noGrp="1"/>
          </p:cNvSpPr>
          <p:nvPr>
            <p:ph sz="half" idx="2"/>
          </p:nvPr>
        </p:nvSpPr>
        <p:spPr>
          <a:xfrm>
            <a:off x="8311308" y="3870541"/>
            <a:ext cx="3785518" cy="278540"/>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La transformation digitale des entreprises </a:t>
            </a:r>
            <a:r>
              <a:rPr lang="fr-FR" sz="1200" b="1" dirty="0" smtClean="0">
                <a:solidFill>
                  <a:srgbClr val="FFFF00"/>
                </a:solidFill>
              </a:rPr>
              <a:t>P46</a:t>
            </a:r>
          </a:p>
          <a:p>
            <a:pPr>
              <a:lnSpc>
                <a:spcPct val="100000"/>
              </a:lnSpc>
              <a:spcBef>
                <a:spcPts val="0"/>
              </a:spcBef>
              <a:buClr>
                <a:srgbClr val="FFFF00"/>
              </a:buClr>
              <a:buFont typeface="Wingdings" panose="05000000000000000000" pitchFamily="2" charset="2"/>
              <a:buChar char="ü"/>
            </a:pPr>
            <a:endParaRPr lang="fr-FR" sz="1200" b="1" dirty="0" smtClean="0">
              <a:solidFill>
                <a:srgbClr val="FFFF00"/>
              </a:solidFill>
            </a:endParaRPr>
          </a:p>
        </p:txBody>
      </p:sp>
      <p:sp>
        <p:nvSpPr>
          <p:cNvPr id="39" name="Espace réservé du contenu 6"/>
          <p:cNvSpPr>
            <a:spLocks noGrp="1"/>
          </p:cNvSpPr>
          <p:nvPr>
            <p:ph sz="half" idx="2"/>
          </p:nvPr>
        </p:nvSpPr>
        <p:spPr>
          <a:xfrm>
            <a:off x="8337248" y="4393214"/>
            <a:ext cx="3785518" cy="518919"/>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FACEBOOK – Niveau débutant </a:t>
            </a:r>
            <a:r>
              <a:rPr lang="fr-FR" sz="1200" b="1" dirty="0" smtClean="0">
                <a:solidFill>
                  <a:srgbClr val="FFFF00"/>
                </a:solidFill>
              </a:rPr>
              <a:t>P47</a:t>
            </a:r>
          </a:p>
          <a:p>
            <a:pPr>
              <a:lnSpc>
                <a:spcPct val="100000"/>
              </a:lnSpc>
              <a:spcBef>
                <a:spcPts val="0"/>
              </a:spcBef>
              <a:buClr>
                <a:srgbClr val="FFFF00"/>
              </a:buClr>
              <a:buFont typeface="Wingdings" panose="05000000000000000000" pitchFamily="2" charset="2"/>
              <a:buChar char="ü"/>
            </a:pPr>
            <a:r>
              <a:rPr lang="fr-FR" sz="1200" b="1" dirty="0" smtClean="0"/>
              <a:t>LINKEDIN – Niveau débutant </a:t>
            </a:r>
            <a:r>
              <a:rPr lang="fr-FR" sz="1200" b="1" dirty="0" smtClean="0">
                <a:solidFill>
                  <a:srgbClr val="FFFF00"/>
                </a:solidFill>
              </a:rPr>
              <a:t>P 48</a:t>
            </a:r>
          </a:p>
          <a:p>
            <a:pPr>
              <a:lnSpc>
                <a:spcPct val="100000"/>
              </a:lnSpc>
              <a:spcBef>
                <a:spcPts val="0"/>
              </a:spcBef>
              <a:buClr>
                <a:srgbClr val="FFFF00"/>
              </a:buClr>
              <a:buFont typeface="Wingdings" panose="05000000000000000000" pitchFamily="2" charset="2"/>
              <a:buChar char="ü"/>
            </a:pPr>
            <a:endParaRPr lang="fr-FR" sz="1200" b="1" dirty="0" smtClean="0">
              <a:solidFill>
                <a:srgbClr val="FFFF00"/>
              </a:solidFill>
            </a:endParaRPr>
          </a:p>
        </p:txBody>
      </p:sp>
      <p:sp>
        <p:nvSpPr>
          <p:cNvPr id="40" name="Rectangle 39"/>
          <p:cNvSpPr/>
          <p:nvPr/>
        </p:nvSpPr>
        <p:spPr>
          <a:xfrm>
            <a:off x="8285368" y="4085437"/>
            <a:ext cx="2736853" cy="307777"/>
          </a:xfrm>
          <a:prstGeom prst="rect">
            <a:avLst/>
          </a:prstGeom>
        </p:spPr>
        <p:txBody>
          <a:bodyPr wrap="square">
            <a:spAutoFit/>
          </a:bodyPr>
          <a:lstStyle/>
          <a:p>
            <a:r>
              <a:rPr lang="fr-FR" sz="1400" b="1" dirty="0">
                <a:solidFill>
                  <a:srgbClr val="FFFF00"/>
                </a:solidFill>
              </a:rPr>
              <a:t>Virginie WIBLÉ - </a:t>
            </a:r>
            <a:r>
              <a:rPr lang="fr-FR" sz="1400" b="1" dirty="0" smtClean="0">
                <a:solidFill>
                  <a:srgbClr val="FFFF00"/>
                </a:solidFill>
              </a:rPr>
              <a:t>DUBUIS</a:t>
            </a:r>
            <a:endParaRPr lang="fr-FR" b="1" dirty="0">
              <a:solidFill>
                <a:srgbClr val="FFFF00"/>
              </a:solidFill>
            </a:endParaRPr>
          </a:p>
        </p:txBody>
      </p:sp>
      <p:sp>
        <p:nvSpPr>
          <p:cNvPr id="41" name="Espace réservé du texte 5"/>
          <p:cNvSpPr txBox="1">
            <a:spLocks/>
          </p:cNvSpPr>
          <p:nvPr/>
        </p:nvSpPr>
        <p:spPr>
          <a:xfrm>
            <a:off x="8402730" y="4894964"/>
            <a:ext cx="3733638" cy="356011"/>
          </a:xfrm>
          <a:prstGeom prst="rect">
            <a:avLst/>
          </a:prstGeom>
          <a:solidFill>
            <a:srgbClr val="FFFF00"/>
          </a:solidFill>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fr-FR" sz="1400" b="1" dirty="0" smtClean="0">
                <a:solidFill>
                  <a:schemeClr val="bg1"/>
                </a:solidFill>
              </a:rPr>
              <a:t>Gestion bien - être</a:t>
            </a:r>
            <a:endParaRPr lang="fr-FR" sz="1400" b="1" dirty="0">
              <a:solidFill>
                <a:schemeClr val="bg1"/>
              </a:solidFill>
            </a:endParaRPr>
          </a:p>
        </p:txBody>
      </p:sp>
      <p:sp>
        <p:nvSpPr>
          <p:cNvPr id="42" name="Rectangle 41"/>
          <p:cNvSpPr/>
          <p:nvPr/>
        </p:nvSpPr>
        <p:spPr>
          <a:xfrm>
            <a:off x="8328328" y="5250975"/>
            <a:ext cx="2736853" cy="307777"/>
          </a:xfrm>
          <a:prstGeom prst="rect">
            <a:avLst/>
          </a:prstGeom>
        </p:spPr>
        <p:txBody>
          <a:bodyPr wrap="square">
            <a:spAutoFit/>
          </a:bodyPr>
          <a:lstStyle/>
          <a:p>
            <a:r>
              <a:rPr lang="fr-FR" sz="1400" b="1" dirty="0" smtClean="0">
                <a:solidFill>
                  <a:srgbClr val="FFFF00"/>
                </a:solidFill>
              </a:rPr>
              <a:t>Laetitia CORREIA</a:t>
            </a:r>
            <a:endParaRPr lang="fr-FR" b="1" dirty="0">
              <a:solidFill>
                <a:srgbClr val="FFFF00"/>
              </a:solidFill>
            </a:endParaRPr>
          </a:p>
        </p:txBody>
      </p:sp>
      <p:sp>
        <p:nvSpPr>
          <p:cNvPr id="44" name="Espace réservé du contenu 6"/>
          <p:cNvSpPr>
            <a:spLocks noGrp="1"/>
          </p:cNvSpPr>
          <p:nvPr>
            <p:ph sz="half" idx="2"/>
          </p:nvPr>
        </p:nvSpPr>
        <p:spPr>
          <a:xfrm>
            <a:off x="8285368" y="5450547"/>
            <a:ext cx="3785518" cy="278540"/>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Les basiques : de la gestion du stress </a:t>
            </a:r>
            <a:r>
              <a:rPr lang="fr-FR" sz="1200" b="1" dirty="0" smtClean="0">
                <a:solidFill>
                  <a:srgbClr val="FFFF00"/>
                </a:solidFill>
              </a:rPr>
              <a:t>P50</a:t>
            </a:r>
          </a:p>
        </p:txBody>
      </p:sp>
      <p:sp>
        <p:nvSpPr>
          <p:cNvPr id="45" name="Rectangle 44"/>
          <p:cNvSpPr/>
          <p:nvPr/>
        </p:nvSpPr>
        <p:spPr>
          <a:xfrm>
            <a:off x="8379750" y="5687298"/>
            <a:ext cx="3691136" cy="738664"/>
          </a:xfrm>
          <a:prstGeom prst="rect">
            <a:avLst/>
          </a:prstGeom>
        </p:spPr>
        <p:txBody>
          <a:bodyPr wrap="square">
            <a:spAutoFit/>
          </a:bodyPr>
          <a:lstStyle/>
          <a:p>
            <a:r>
              <a:rPr lang="fr-FR" sz="1400" b="1" dirty="0" smtClean="0">
                <a:solidFill>
                  <a:srgbClr val="FFFF00"/>
                </a:solidFill>
              </a:rPr>
              <a:t>Sandrine TAURAND - Laetitia CORREIA</a:t>
            </a:r>
          </a:p>
          <a:p>
            <a:r>
              <a:rPr lang="fr-FR" sz="1400" b="1" dirty="0" smtClean="0">
                <a:solidFill>
                  <a:srgbClr val="FFFF00"/>
                </a:solidFill>
              </a:rPr>
              <a:t>Audrey   MERLET       - Laurence FILLAT </a:t>
            </a:r>
          </a:p>
          <a:p>
            <a:r>
              <a:rPr lang="fr-FR" sz="1400" b="1" dirty="0" smtClean="0">
                <a:solidFill>
                  <a:srgbClr val="FFFF00"/>
                </a:solidFill>
              </a:rPr>
              <a:t>Romain BENARD</a:t>
            </a:r>
          </a:p>
        </p:txBody>
      </p:sp>
      <p:sp>
        <p:nvSpPr>
          <p:cNvPr id="46" name="Espace réservé du contenu 6"/>
          <p:cNvSpPr>
            <a:spLocks noGrp="1"/>
          </p:cNvSpPr>
          <p:nvPr>
            <p:ph sz="half" idx="2"/>
          </p:nvPr>
        </p:nvSpPr>
        <p:spPr>
          <a:xfrm>
            <a:off x="8410023" y="6415238"/>
            <a:ext cx="3785518" cy="278540"/>
          </a:xfrm>
        </p:spPr>
        <p:txBody>
          <a:bodyPr>
            <a:normAutofit/>
          </a:bodyPr>
          <a:lstStyle/>
          <a:p>
            <a:pPr>
              <a:lnSpc>
                <a:spcPct val="100000"/>
              </a:lnSpc>
              <a:spcBef>
                <a:spcPts val="0"/>
              </a:spcBef>
              <a:buClr>
                <a:srgbClr val="FFFF00"/>
              </a:buClr>
              <a:buFont typeface="Wingdings" panose="05000000000000000000" pitchFamily="2" charset="2"/>
              <a:buChar char="ü"/>
            </a:pPr>
            <a:r>
              <a:rPr lang="fr-FR" sz="1200" b="1" dirty="0" smtClean="0"/>
              <a:t>L’atelier ZEN TANAAV </a:t>
            </a:r>
            <a:r>
              <a:rPr lang="fr-FR" sz="1200" b="1" dirty="0" smtClean="0">
                <a:solidFill>
                  <a:srgbClr val="FFFF00"/>
                </a:solidFill>
              </a:rPr>
              <a:t>P51</a:t>
            </a:r>
          </a:p>
        </p:txBody>
      </p:sp>
    </p:spTree>
    <p:extLst>
      <p:ext uri="{BB962C8B-B14F-4D97-AF65-F5344CB8AC3E}">
        <p14:creationId xmlns:p14="http://schemas.microsoft.com/office/powerpoint/2010/main" val="23960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48269" y="2939218"/>
            <a:ext cx="11482019" cy="3586125"/>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Constituer son document unique </a:t>
            </a:r>
            <a:r>
              <a:rPr lang="fr-FR" sz="8400" b="1" dirty="0" smtClean="0"/>
              <a:t>:</a:t>
            </a:r>
          </a:p>
          <a:p>
            <a:pPr>
              <a:lnSpc>
                <a:spcPct val="120000"/>
              </a:lnSpc>
              <a:spcBef>
                <a:spcPts val="0"/>
              </a:spcBef>
              <a:buClr>
                <a:srgbClr val="FFFF00"/>
              </a:buClr>
              <a:buFont typeface="Wingdings" panose="05000000000000000000" pitchFamily="2" charset="2"/>
              <a:buChar char="Ø"/>
            </a:pPr>
            <a:r>
              <a:rPr lang="fr-FR" sz="8000" b="1" dirty="0" smtClean="0"/>
              <a:t>Qui </a:t>
            </a:r>
            <a:r>
              <a:rPr lang="fr-FR" sz="8000" dirty="0" smtClean="0"/>
              <a:t>peut vous assister à l’identification des risques </a:t>
            </a:r>
            <a:r>
              <a:rPr lang="fr-FR" sz="8000" b="1" dirty="0" smtClean="0"/>
              <a:t>?</a:t>
            </a:r>
            <a:endParaRPr lang="fr-FR" sz="8000" dirty="0" smtClean="0"/>
          </a:p>
          <a:p>
            <a:pPr>
              <a:lnSpc>
                <a:spcPct val="120000"/>
              </a:lnSpc>
              <a:spcBef>
                <a:spcPts val="0"/>
              </a:spcBef>
              <a:buClr>
                <a:srgbClr val="FFFF00"/>
              </a:buClr>
              <a:buFont typeface="Wingdings" panose="05000000000000000000" pitchFamily="2" charset="2"/>
              <a:buChar char="Ø"/>
            </a:pPr>
            <a:r>
              <a:rPr lang="fr-FR" sz="8000" b="1" dirty="0" smtClean="0"/>
              <a:t>Comment </a:t>
            </a:r>
            <a:r>
              <a:rPr lang="fr-FR" sz="8000" dirty="0" smtClean="0"/>
              <a:t>identifier vos risques </a:t>
            </a:r>
            <a:r>
              <a:rPr lang="fr-FR" sz="8000" b="1" dirty="0" smtClean="0"/>
              <a:t>?</a:t>
            </a:r>
          </a:p>
          <a:p>
            <a:pPr>
              <a:lnSpc>
                <a:spcPct val="120000"/>
              </a:lnSpc>
              <a:spcBef>
                <a:spcPts val="0"/>
              </a:spcBef>
              <a:buClr>
                <a:srgbClr val="FFFF00"/>
              </a:buClr>
              <a:buFont typeface="Wingdings" panose="05000000000000000000" pitchFamily="2" charset="2"/>
              <a:buChar char="Ø"/>
            </a:pPr>
            <a:r>
              <a:rPr lang="fr-FR" sz="8000" b="1" dirty="0" smtClean="0"/>
              <a:t>Où </a:t>
            </a:r>
            <a:r>
              <a:rPr lang="fr-FR" sz="8000" dirty="0" smtClean="0"/>
              <a:t>trouver les informations sur les risques professionnels </a:t>
            </a:r>
            <a:r>
              <a:rPr lang="fr-FR" sz="8000" b="1" dirty="0" smtClean="0"/>
              <a:t>?</a:t>
            </a:r>
          </a:p>
          <a:p>
            <a:pPr>
              <a:lnSpc>
                <a:spcPct val="120000"/>
              </a:lnSpc>
              <a:spcBef>
                <a:spcPts val="0"/>
              </a:spcBef>
              <a:buClr>
                <a:srgbClr val="FFFF00"/>
              </a:buClr>
              <a:buFont typeface="Wingdings" panose="05000000000000000000" pitchFamily="2" charset="2"/>
              <a:buChar char="Ø"/>
            </a:pPr>
            <a:r>
              <a:rPr lang="fr-FR" sz="8000" b="1" dirty="0" smtClean="0"/>
              <a:t>Classification des risques </a:t>
            </a:r>
            <a:r>
              <a:rPr lang="fr-FR" sz="8000" dirty="0" smtClean="0"/>
              <a:t>en fonction de l’exposition – des opérations ponctuelles ou récurrentes</a:t>
            </a:r>
          </a:p>
          <a:p>
            <a:pPr>
              <a:lnSpc>
                <a:spcPct val="120000"/>
              </a:lnSpc>
              <a:spcBef>
                <a:spcPts val="0"/>
              </a:spcBef>
              <a:buClr>
                <a:srgbClr val="FFFF00"/>
              </a:buClr>
              <a:buFont typeface="Wingdings" panose="05000000000000000000" pitchFamily="2" charset="2"/>
              <a:buChar char="Ø"/>
            </a:pPr>
            <a:r>
              <a:rPr lang="fr-FR" sz="8000" b="1" dirty="0" smtClean="0"/>
              <a:t>Prioriser les risques</a:t>
            </a:r>
          </a:p>
          <a:p>
            <a:pPr>
              <a:lnSpc>
                <a:spcPct val="120000"/>
              </a:lnSpc>
              <a:spcBef>
                <a:spcPts val="0"/>
              </a:spcBef>
              <a:buClr>
                <a:srgbClr val="FFFF00"/>
              </a:buClr>
              <a:buFont typeface="Wingdings" panose="05000000000000000000" pitchFamily="2" charset="2"/>
              <a:buChar char="Ø"/>
            </a:pPr>
            <a:r>
              <a:rPr lang="fr-FR" sz="8000" b="1" dirty="0" smtClean="0"/>
              <a:t>Définitions d’un planning des actions</a:t>
            </a:r>
            <a:endParaRPr lang="fr-FR" sz="8000" dirty="0" smtClean="0"/>
          </a:p>
          <a:p>
            <a:pPr>
              <a:lnSpc>
                <a:spcPct val="120000"/>
              </a:lnSpc>
              <a:spcBef>
                <a:spcPts val="0"/>
              </a:spcBef>
              <a:buClr>
                <a:srgbClr val="FFFF00"/>
              </a:buClr>
              <a:buFont typeface="Wingdings" panose="05000000000000000000" pitchFamily="2" charset="2"/>
              <a:buChar char="Ø"/>
            </a:pPr>
            <a:r>
              <a:rPr lang="fr-FR" sz="8000" b="1" dirty="0" smtClean="0"/>
              <a:t>Outils Excel  </a:t>
            </a:r>
            <a:endParaRPr lang="fr-FR" sz="8000" dirty="0" smtClean="0"/>
          </a:p>
          <a:p>
            <a:pPr marL="0" indent="0" algn="ctr">
              <a:lnSpc>
                <a:spcPct val="120000"/>
              </a:lnSpc>
              <a:spcBef>
                <a:spcPts val="0"/>
              </a:spcBef>
              <a:buClr>
                <a:srgbClr val="FFFF00"/>
              </a:buClr>
              <a:buNone/>
            </a:pPr>
            <a:r>
              <a:rPr lang="fr-FR" sz="8000" b="1" dirty="0" smtClean="0"/>
              <a:t> </a:t>
            </a:r>
            <a:r>
              <a:rPr lang="fr-FR" sz="7600" b="1" dirty="0" smtClean="0">
                <a:solidFill>
                  <a:srgbClr val="FFFF00"/>
                </a:solidFill>
              </a:rPr>
              <a:t>Cet atelier vous permettra de comprendre l’articulation du document unique </a:t>
            </a:r>
          </a:p>
          <a:p>
            <a:pPr marL="0" indent="0" algn="ctr">
              <a:lnSpc>
                <a:spcPct val="120000"/>
              </a:lnSpc>
              <a:spcBef>
                <a:spcPts val="0"/>
              </a:spcBef>
              <a:buClr>
                <a:srgbClr val="FFFF00"/>
              </a:buClr>
              <a:buNone/>
            </a:pPr>
            <a:r>
              <a:rPr lang="fr-FR" sz="7600" b="1" dirty="0" smtClean="0">
                <a:solidFill>
                  <a:srgbClr val="FFFF00"/>
                </a:solidFill>
              </a:rPr>
              <a:t>et </a:t>
            </a:r>
          </a:p>
          <a:p>
            <a:pPr marL="0" indent="0" algn="ctr">
              <a:lnSpc>
                <a:spcPct val="120000"/>
              </a:lnSpc>
              <a:spcBef>
                <a:spcPts val="0"/>
              </a:spcBef>
              <a:buClr>
                <a:srgbClr val="FFFF00"/>
              </a:buClr>
              <a:buNone/>
            </a:pPr>
            <a:r>
              <a:rPr lang="fr-FR" sz="7600" b="1" dirty="0" smtClean="0">
                <a:solidFill>
                  <a:srgbClr val="FFFF00"/>
                </a:solidFill>
              </a:rPr>
              <a:t>de mettre en place ce dernier pour répondre à vos obligations</a:t>
            </a:r>
            <a:r>
              <a:rPr lang="fr-FR" sz="4400" dirty="0"/>
              <a:t/>
            </a:r>
            <a:br>
              <a:rPr lang="fr-FR" sz="4400" dirty="0"/>
            </a:br>
            <a:endParaRPr lang="fr-FR" sz="4400" b="1" dirty="0" smtClean="0"/>
          </a:p>
          <a:p>
            <a:pPr marL="0" indent="0">
              <a:buNone/>
            </a:pP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48269" y="1673647"/>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a:t>
            </a:r>
            <a:r>
              <a:rPr lang="fr-FR" b="1" cap="none" dirty="0" smtClean="0">
                <a:solidFill>
                  <a:srgbClr val="FFFF00"/>
                </a:solidFill>
              </a:rPr>
              <a:t>GSécu1</a:t>
            </a:r>
            <a:r>
              <a:rPr lang="fr-FR" b="1" dirty="0" smtClean="0">
                <a:solidFill>
                  <a:srgbClr val="FFFF00"/>
                </a:solidFill>
              </a:rPr>
              <a:t> : </a:t>
            </a:r>
          </a:p>
          <a:p>
            <a:r>
              <a:rPr lang="fr-FR" b="1" dirty="0" smtClean="0">
                <a:solidFill>
                  <a:schemeClr val="tx1"/>
                </a:solidFill>
              </a:rPr>
              <a:t>Le document unique</a:t>
            </a:r>
          </a:p>
          <a:p>
            <a:r>
              <a:rPr lang="fr-FR" b="1" cap="none" dirty="0" smtClean="0">
                <a:solidFill>
                  <a:srgbClr val="FFFF00"/>
                </a:solidFill>
              </a:rPr>
              <a:t>Durée :</a:t>
            </a:r>
            <a:r>
              <a:rPr lang="fr-FR" b="1" cap="none" dirty="0" smtClean="0">
                <a:solidFill>
                  <a:schemeClr val="tx1"/>
                </a:solidFill>
              </a:rPr>
              <a:t> 7 H                                                           </a:t>
            </a:r>
            <a:r>
              <a:rPr lang="fr-FR" sz="800" b="1" cap="none" dirty="0" smtClean="0">
                <a:solidFill>
                  <a:schemeClr val="tx1"/>
                </a:solidFill>
                <a:hlinkClick r:id="rId2"/>
              </a:rPr>
              <a:t>https://www.billetweb.fr/gsecu-1-le-document-unique#.XkZoz2woq0w.gmail</a:t>
            </a:r>
            <a:endParaRPr lang="fr-FR" sz="800" b="1" cap="none" dirty="0">
              <a:solidFill>
                <a:schemeClr val="tx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21" y="47348"/>
            <a:ext cx="1480984" cy="151824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852" y="336849"/>
            <a:ext cx="1638673" cy="1219478"/>
          </a:xfrm>
          <a:prstGeom prst="rect">
            <a:avLst/>
          </a:prstGeom>
        </p:spPr>
      </p:pic>
    </p:spTree>
    <p:extLst>
      <p:ext uri="{BB962C8B-B14F-4D97-AF65-F5344CB8AC3E}">
        <p14:creationId xmlns:p14="http://schemas.microsoft.com/office/powerpoint/2010/main" val="400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48269" y="2939218"/>
            <a:ext cx="11482019" cy="3586125"/>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Les fiches de données de sécurité </a:t>
            </a:r>
            <a:r>
              <a:rPr lang="fr-FR" sz="8400" b="1" dirty="0" smtClean="0"/>
              <a:t>: </a:t>
            </a:r>
          </a:p>
          <a:p>
            <a:pPr>
              <a:lnSpc>
                <a:spcPct val="120000"/>
              </a:lnSpc>
              <a:spcBef>
                <a:spcPts val="0"/>
              </a:spcBef>
              <a:buClr>
                <a:srgbClr val="FFFF00"/>
              </a:buClr>
              <a:buFont typeface="Wingdings" panose="05000000000000000000" pitchFamily="2" charset="2"/>
              <a:buChar char="Ø"/>
            </a:pPr>
            <a:r>
              <a:rPr lang="fr-FR" sz="7600" b="1" dirty="0" smtClean="0"/>
              <a:t>La communication </a:t>
            </a:r>
            <a:r>
              <a:rPr lang="fr-FR" sz="7600" dirty="0" smtClean="0"/>
              <a:t>prévention  ou sécurité</a:t>
            </a:r>
          </a:p>
          <a:p>
            <a:pPr>
              <a:lnSpc>
                <a:spcPct val="120000"/>
              </a:lnSpc>
              <a:spcBef>
                <a:spcPts val="0"/>
              </a:spcBef>
              <a:buClr>
                <a:srgbClr val="FFFF00"/>
              </a:buClr>
              <a:buFont typeface="Wingdings" panose="05000000000000000000" pitchFamily="2" charset="2"/>
              <a:buChar char="Ø"/>
            </a:pPr>
            <a:r>
              <a:rPr lang="fr-FR" sz="7600" b="1" dirty="0" smtClean="0"/>
              <a:t> </a:t>
            </a:r>
            <a:r>
              <a:rPr lang="fr-FR" sz="7600" b="1" dirty="0"/>
              <a:t>A qui </a:t>
            </a:r>
            <a:r>
              <a:rPr lang="fr-FR" sz="7600" dirty="0" smtClean="0"/>
              <a:t>les remettre et  </a:t>
            </a:r>
            <a:r>
              <a:rPr lang="fr-FR" sz="7600" dirty="0"/>
              <a:t>communiquer : salariés, </a:t>
            </a:r>
            <a:r>
              <a:rPr lang="fr-FR" sz="7600" dirty="0" smtClean="0"/>
              <a:t>médecine, intervenants….</a:t>
            </a:r>
            <a:endParaRPr lang="fr-FR" sz="7600" dirty="0"/>
          </a:p>
          <a:p>
            <a:pPr>
              <a:lnSpc>
                <a:spcPct val="120000"/>
              </a:lnSpc>
              <a:spcBef>
                <a:spcPts val="0"/>
              </a:spcBef>
              <a:buClr>
                <a:srgbClr val="FFFF00"/>
              </a:buClr>
              <a:buFont typeface="Wingdings" panose="05000000000000000000" pitchFamily="2" charset="2"/>
              <a:buChar char="Ø"/>
            </a:pPr>
            <a:r>
              <a:rPr lang="fr-FR" sz="7600" b="1" dirty="0" smtClean="0"/>
              <a:t>Comment </a:t>
            </a:r>
            <a:r>
              <a:rPr lang="fr-FR" sz="7600" dirty="0" smtClean="0"/>
              <a:t>les remettre pour protéger l’entreprise ?</a:t>
            </a:r>
          </a:p>
          <a:p>
            <a:pPr>
              <a:lnSpc>
                <a:spcPct val="120000"/>
              </a:lnSpc>
              <a:spcBef>
                <a:spcPts val="0"/>
              </a:spcBef>
              <a:buClr>
                <a:srgbClr val="FFFF00"/>
              </a:buClr>
              <a:buFont typeface="Wingdings" panose="05000000000000000000" pitchFamily="2" charset="2"/>
              <a:buChar char="Ø"/>
            </a:pPr>
            <a:r>
              <a:rPr lang="fr-FR" sz="7600" b="1" dirty="0" smtClean="0"/>
              <a:t>Création </a:t>
            </a:r>
            <a:r>
              <a:rPr lang="fr-FR" sz="7600" dirty="0" smtClean="0"/>
              <a:t>de supports spécifiques</a:t>
            </a:r>
          </a:p>
          <a:p>
            <a:pPr>
              <a:lnSpc>
                <a:spcPct val="120000"/>
              </a:lnSpc>
              <a:spcBef>
                <a:spcPts val="0"/>
              </a:spcBef>
              <a:buClr>
                <a:srgbClr val="FFFF00"/>
              </a:buClr>
              <a:buFont typeface="Wingdings" panose="05000000000000000000" pitchFamily="2" charset="2"/>
              <a:buChar char="Ø"/>
            </a:pPr>
            <a:r>
              <a:rPr lang="fr-FR" sz="7600" b="1" dirty="0" smtClean="0"/>
              <a:t>L’Importance  </a:t>
            </a:r>
            <a:r>
              <a:rPr lang="fr-FR" sz="7600" dirty="0" smtClean="0"/>
              <a:t>de la remise : comment  en démontrer l’utilisation et la compréhension ?</a:t>
            </a:r>
            <a:endParaRPr lang="fr-FR" sz="7600" dirty="0"/>
          </a:p>
          <a:p>
            <a:pPr>
              <a:lnSpc>
                <a:spcPct val="120000"/>
              </a:lnSpc>
              <a:spcBef>
                <a:spcPts val="0"/>
              </a:spcBef>
              <a:buClr>
                <a:srgbClr val="FFFF00"/>
              </a:buClr>
              <a:buFont typeface="Wingdings" panose="05000000000000000000" pitchFamily="2" charset="2"/>
              <a:buChar char="Ø"/>
            </a:pPr>
            <a:r>
              <a:rPr lang="fr-FR" sz="7600" b="1" dirty="0" smtClean="0"/>
              <a:t>Où </a:t>
            </a:r>
            <a:r>
              <a:rPr lang="fr-FR" sz="7600" dirty="0" smtClean="0"/>
              <a:t>les trouver  ?</a:t>
            </a:r>
          </a:p>
          <a:p>
            <a:pPr>
              <a:lnSpc>
                <a:spcPct val="120000"/>
              </a:lnSpc>
              <a:spcBef>
                <a:spcPts val="0"/>
              </a:spcBef>
              <a:buClr>
                <a:srgbClr val="FFFF00"/>
              </a:buClr>
              <a:buFont typeface="Wingdings" panose="05000000000000000000" pitchFamily="2" charset="2"/>
              <a:buChar char="Ø"/>
            </a:pPr>
            <a:r>
              <a:rPr lang="fr-FR" sz="7600" b="1" dirty="0" smtClean="0"/>
              <a:t>Classements, </a:t>
            </a:r>
            <a:r>
              <a:rPr lang="fr-FR" sz="7600" dirty="0" smtClean="0"/>
              <a:t>suivi et mise à jour des supports</a:t>
            </a:r>
          </a:p>
          <a:p>
            <a:pPr>
              <a:lnSpc>
                <a:spcPct val="120000"/>
              </a:lnSpc>
              <a:spcBef>
                <a:spcPts val="0"/>
              </a:spcBef>
              <a:buClr>
                <a:srgbClr val="FFFF00"/>
              </a:buClr>
              <a:buFont typeface="Wingdings" panose="05000000000000000000" pitchFamily="2" charset="2"/>
              <a:buChar char="Ø"/>
            </a:pPr>
            <a:r>
              <a:rPr lang="fr-FR" sz="7600" b="1" dirty="0" smtClean="0"/>
              <a:t>Affichage </a:t>
            </a:r>
            <a:r>
              <a:rPr lang="fr-FR" sz="7600" dirty="0" smtClean="0"/>
              <a:t>sécurité </a:t>
            </a:r>
          </a:p>
          <a:p>
            <a:pPr>
              <a:lnSpc>
                <a:spcPct val="120000"/>
              </a:lnSpc>
              <a:spcBef>
                <a:spcPts val="0"/>
              </a:spcBef>
              <a:buClr>
                <a:srgbClr val="FFFF00"/>
              </a:buClr>
              <a:buFont typeface="Wingdings" panose="05000000000000000000" pitchFamily="2" charset="2"/>
              <a:buChar char="Ø"/>
            </a:pPr>
            <a:r>
              <a:rPr lang="fr-FR" sz="7600" b="1" dirty="0" smtClean="0"/>
              <a:t>Outils Excel  </a:t>
            </a:r>
            <a:endParaRPr lang="fr-FR" sz="7600" dirty="0" smtClean="0"/>
          </a:p>
          <a:p>
            <a:pPr marL="0" indent="0" algn="ctr">
              <a:lnSpc>
                <a:spcPct val="120000"/>
              </a:lnSpc>
              <a:spcBef>
                <a:spcPts val="0"/>
              </a:spcBef>
              <a:buClr>
                <a:srgbClr val="FFFF00"/>
              </a:buClr>
              <a:buNone/>
            </a:pPr>
            <a:r>
              <a:rPr lang="fr-FR" sz="7200" b="1" dirty="0" smtClean="0"/>
              <a:t> </a:t>
            </a:r>
            <a:r>
              <a:rPr lang="fr-FR" sz="7200" b="1" dirty="0" smtClean="0">
                <a:solidFill>
                  <a:srgbClr val="FFFF00"/>
                </a:solidFill>
              </a:rPr>
              <a:t>Cet atelier, vous permettra de démontrer  </a:t>
            </a:r>
            <a:r>
              <a:rPr lang="fr-FR" sz="7200" b="1" dirty="0">
                <a:solidFill>
                  <a:srgbClr val="FFFF00"/>
                </a:solidFill>
              </a:rPr>
              <a:t>la </a:t>
            </a:r>
            <a:r>
              <a:rPr lang="fr-FR" sz="7200" b="1" dirty="0" smtClean="0">
                <a:solidFill>
                  <a:srgbClr val="FFFF00"/>
                </a:solidFill>
              </a:rPr>
              <a:t>remise, la </a:t>
            </a:r>
            <a:r>
              <a:rPr lang="fr-FR" sz="7200" b="1" dirty="0">
                <a:solidFill>
                  <a:srgbClr val="FFFF00"/>
                </a:solidFill>
              </a:rPr>
              <a:t>formation et </a:t>
            </a:r>
            <a:r>
              <a:rPr lang="fr-FR" sz="7200" b="1" dirty="0" smtClean="0">
                <a:solidFill>
                  <a:srgbClr val="FFFF00"/>
                </a:solidFill>
              </a:rPr>
              <a:t>l’utilisation </a:t>
            </a:r>
            <a:r>
              <a:rPr lang="fr-FR" sz="7200" b="1" dirty="0">
                <a:solidFill>
                  <a:srgbClr val="FFFF00"/>
                </a:solidFill>
              </a:rPr>
              <a:t>des équipements de </a:t>
            </a:r>
            <a:r>
              <a:rPr lang="fr-FR" sz="7200" b="1" dirty="0" smtClean="0">
                <a:solidFill>
                  <a:srgbClr val="FFFF00"/>
                </a:solidFill>
              </a:rPr>
              <a:t>sécurité,</a:t>
            </a:r>
            <a:endParaRPr lang="fr-FR" sz="7200" b="1" dirty="0"/>
          </a:p>
          <a:p>
            <a:pPr marL="0" indent="0" algn="ctr">
              <a:lnSpc>
                <a:spcPct val="120000"/>
              </a:lnSpc>
              <a:spcBef>
                <a:spcPts val="0"/>
              </a:spcBef>
              <a:buClr>
                <a:srgbClr val="FFFF00"/>
              </a:buClr>
              <a:buNone/>
            </a:pPr>
            <a:r>
              <a:rPr lang="fr-FR" sz="7200" b="1" dirty="0" smtClean="0">
                <a:solidFill>
                  <a:srgbClr val="FFFF00"/>
                </a:solidFill>
              </a:rPr>
              <a:t>de communiquer sur les risques liés à l’utilisation des produits utilisés </a:t>
            </a:r>
            <a:r>
              <a:rPr lang="fr-FR" sz="7200" b="1" dirty="0">
                <a:solidFill>
                  <a:srgbClr val="FFFF00"/>
                </a:solidFill>
              </a:rPr>
              <a:t>.</a:t>
            </a:r>
            <a:endParaRPr lang="fr-FR" sz="7200" b="1" dirty="0" smtClean="0">
              <a:solidFill>
                <a:srgbClr val="FFFF00"/>
              </a:solidFill>
            </a:endParaRPr>
          </a:p>
          <a:p>
            <a:pPr marL="0" indent="0">
              <a:buNone/>
            </a:pP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48269" y="1673647"/>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a:t>
            </a:r>
            <a:r>
              <a:rPr lang="fr-FR" b="1" cap="none" dirty="0">
                <a:solidFill>
                  <a:srgbClr val="FFFF00"/>
                </a:solidFill>
              </a:rPr>
              <a:t>GSécu</a:t>
            </a:r>
            <a:r>
              <a:rPr lang="fr-FR" b="1" dirty="0" smtClean="0">
                <a:solidFill>
                  <a:srgbClr val="FFFF00"/>
                </a:solidFill>
              </a:rPr>
              <a:t>2 : </a:t>
            </a:r>
          </a:p>
          <a:p>
            <a:r>
              <a:rPr lang="fr-FR" b="1" dirty="0" smtClean="0">
                <a:solidFill>
                  <a:schemeClr val="tx1"/>
                </a:solidFill>
              </a:rPr>
              <a:t>les Equipements de protections individuels  et  les Fiches de données de sécurité </a:t>
            </a:r>
          </a:p>
          <a:p>
            <a:r>
              <a:rPr lang="fr-FR" b="1" cap="none" dirty="0" smtClean="0">
                <a:solidFill>
                  <a:srgbClr val="FFFF00"/>
                </a:solidFill>
              </a:rPr>
              <a:t>Durée :</a:t>
            </a:r>
            <a:r>
              <a:rPr lang="fr-FR" b="1" cap="none" dirty="0" smtClean="0">
                <a:solidFill>
                  <a:schemeClr val="tx1"/>
                </a:solidFill>
              </a:rPr>
              <a:t> 4 H      </a:t>
            </a:r>
            <a:r>
              <a:rPr lang="fr-FR" sz="800" b="1" cap="none" dirty="0" smtClean="0">
                <a:solidFill>
                  <a:schemeClr val="tx1"/>
                </a:solidFill>
                <a:hlinkClick r:id="rId2"/>
              </a:rPr>
              <a:t>https://www.billetweb.fr/gsecu-2-les-equipements-de-protections-individuels-et-les-fiches-de-donnees-de-securite#.XkZo7IUTxsA.gmail</a:t>
            </a:r>
            <a:endParaRPr lang="fr-FR" sz="800" b="1" cap="none" dirty="0">
              <a:solidFill>
                <a:schemeClr val="tx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21" y="47348"/>
            <a:ext cx="1480984" cy="151824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852" y="336849"/>
            <a:ext cx="1638673" cy="1219478"/>
          </a:xfrm>
          <a:prstGeom prst="rect">
            <a:avLst/>
          </a:prstGeom>
        </p:spPr>
      </p:pic>
    </p:spTree>
    <p:extLst>
      <p:ext uri="{BB962C8B-B14F-4D97-AF65-F5344CB8AC3E}">
        <p14:creationId xmlns:p14="http://schemas.microsoft.com/office/powerpoint/2010/main" val="403176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48269" y="2939218"/>
            <a:ext cx="11482019" cy="3586125"/>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400" b="1" dirty="0" smtClean="0">
                <a:solidFill>
                  <a:srgbClr val="FFFF00"/>
                </a:solidFill>
              </a:rPr>
              <a:t>Mise en place des procédures et bonnes pratiques</a:t>
            </a:r>
            <a:endParaRPr lang="fr-FR" sz="8400" b="1" dirty="0" smtClean="0"/>
          </a:p>
          <a:p>
            <a:pPr>
              <a:lnSpc>
                <a:spcPct val="120000"/>
              </a:lnSpc>
              <a:spcBef>
                <a:spcPts val="0"/>
              </a:spcBef>
              <a:buClr>
                <a:srgbClr val="FFFF00"/>
              </a:buClr>
              <a:buFont typeface="Wingdings" panose="05000000000000000000" pitchFamily="2" charset="2"/>
              <a:buChar char="Ø"/>
            </a:pPr>
            <a:r>
              <a:rPr lang="fr-FR" sz="7600" b="1" dirty="0" smtClean="0"/>
              <a:t>La communication </a:t>
            </a:r>
            <a:r>
              <a:rPr lang="fr-FR" sz="7600" dirty="0" smtClean="0"/>
              <a:t>sensibilisation</a:t>
            </a:r>
          </a:p>
          <a:p>
            <a:pPr>
              <a:lnSpc>
                <a:spcPct val="120000"/>
              </a:lnSpc>
              <a:spcBef>
                <a:spcPts val="0"/>
              </a:spcBef>
              <a:buClr>
                <a:srgbClr val="FFFF00"/>
              </a:buClr>
              <a:buFont typeface="Wingdings" panose="05000000000000000000" pitchFamily="2" charset="2"/>
              <a:buChar char="Ø"/>
            </a:pPr>
            <a:r>
              <a:rPr lang="fr-FR" sz="7600" b="1" dirty="0" smtClean="0"/>
              <a:t>Formation</a:t>
            </a:r>
          </a:p>
          <a:p>
            <a:pPr>
              <a:lnSpc>
                <a:spcPct val="120000"/>
              </a:lnSpc>
              <a:spcBef>
                <a:spcPts val="0"/>
              </a:spcBef>
              <a:buClr>
                <a:srgbClr val="FFFF00"/>
              </a:buClr>
              <a:buFont typeface="Wingdings" panose="05000000000000000000" pitchFamily="2" charset="2"/>
              <a:buChar char="Ø"/>
            </a:pPr>
            <a:r>
              <a:rPr lang="fr-FR" sz="7600" b="1" dirty="0" smtClean="0"/>
              <a:t>Désignation et information </a:t>
            </a:r>
            <a:r>
              <a:rPr lang="fr-FR" sz="7600" dirty="0" smtClean="0"/>
              <a:t>sur les référents en interne</a:t>
            </a:r>
          </a:p>
          <a:p>
            <a:pPr>
              <a:lnSpc>
                <a:spcPct val="120000"/>
              </a:lnSpc>
              <a:spcBef>
                <a:spcPts val="0"/>
              </a:spcBef>
              <a:buClr>
                <a:srgbClr val="FFFF00"/>
              </a:buClr>
              <a:buFont typeface="Wingdings" panose="05000000000000000000" pitchFamily="2" charset="2"/>
              <a:buChar char="Ø"/>
            </a:pPr>
            <a:r>
              <a:rPr lang="fr-FR" sz="7600" b="1" dirty="0" smtClean="0"/>
              <a:t>Gestion </a:t>
            </a:r>
            <a:r>
              <a:rPr lang="fr-FR" sz="7600" dirty="0" smtClean="0"/>
              <a:t>des habilitations – des accès internes et extérieurs</a:t>
            </a:r>
          </a:p>
          <a:p>
            <a:pPr>
              <a:lnSpc>
                <a:spcPct val="120000"/>
              </a:lnSpc>
              <a:spcBef>
                <a:spcPts val="0"/>
              </a:spcBef>
              <a:buClr>
                <a:srgbClr val="FFFF00"/>
              </a:buClr>
              <a:buFont typeface="Wingdings" panose="05000000000000000000" pitchFamily="2" charset="2"/>
              <a:buChar char="Ø"/>
            </a:pPr>
            <a:r>
              <a:rPr lang="fr-FR" sz="7600" b="1" dirty="0" smtClean="0"/>
              <a:t>Peut – on couvrir les risques cyber </a:t>
            </a:r>
            <a:r>
              <a:rPr lang="fr-FR" sz="7600" dirty="0" smtClean="0"/>
              <a:t>comment ? </a:t>
            </a:r>
            <a:r>
              <a:rPr lang="fr-FR" sz="7600" b="1" dirty="0" smtClean="0"/>
              <a:t>Les bons réflexes </a:t>
            </a:r>
            <a:r>
              <a:rPr lang="fr-FR" sz="7600" dirty="0" smtClean="0"/>
              <a:t>pour comprendre les contrats</a:t>
            </a:r>
          </a:p>
          <a:p>
            <a:pPr>
              <a:lnSpc>
                <a:spcPct val="120000"/>
              </a:lnSpc>
              <a:spcBef>
                <a:spcPts val="0"/>
              </a:spcBef>
              <a:buClr>
                <a:srgbClr val="FFFF00"/>
              </a:buClr>
              <a:buFont typeface="Wingdings" panose="05000000000000000000" pitchFamily="2" charset="2"/>
              <a:buChar char="Ø"/>
            </a:pPr>
            <a:r>
              <a:rPr lang="fr-FR" sz="7600" dirty="0" smtClean="0"/>
              <a:t>Les mots de passe </a:t>
            </a:r>
          </a:p>
          <a:p>
            <a:pPr>
              <a:lnSpc>
                <a:spcPct val="120000"/>
              </a:lnSpc>
              <a:spcBef>
                <a:spcPts val="0"/>
              </a:spcBef>
              <a:buClr>
                <a:srgbClr val="FFFF00"/>
              </a:buClr>
              <a:buFont typeface="Wingdings" panose="05000000000000000000" pitchFamily="2" charset="2"/>
              <a:buChar char="Ø"/>
            </a:pPr>
            <a:r>
              <a:rPr lang="fr-FR" sz="7600" b="1" dirty="0" smtClean="0"/>
              <a:t>Les mentions </a:t>
            </a:r>
            <a:r>
              <a:rPr lang="fr-FR" sz="7600" dirty="0" smtClean="0"/>
              <a:t>dans le contrat de travail pour le risque cyber, le lien</a:t>
            </a:r>
          </a:p>
          <a:p>
            <a:pPr algn="ctr">
              <a:lnSpc>
                <a:spcPct val="120000"/>
              </a:lnSpc>
              <a:spcBef>
                <a:spcPts val="0"/>
              </a:spcBef>
              <a:buClr>
                <a:srgbClr val="FFFF00"/>
              </a:buClr>
              <a:buFont typeface="Wingdings" panose="05000000000000000000" pitchFamily="2" charset="2"/>
              <a:buChar char="Ø"/>
            </a:pPr>
            <a:endParaRPr lang="fr-FR" sz="7200" b="1" dirty="0" smtClean="0">
              <a:solidFill>
                <a:srgbClr val="FFFF00"/>
              </a:solidFill>
            </a:endParaRPr>
          </a:p>
          <a:p>
            <a:pPr marL="0" indent="0" algn="ctr">
              <a:lnSpc>
                <a:spcPct val="120000"/>
              </a:lnSpc>
              <a:spcBef>
                <a:spcPts val="0"/>
              </a:spcBef>
              <a:buClr>
                <a:srgbClr val="FFFF00"/>
              </a:buClr>
              <a:buNone/>
            </a:pPr>
            <a:r>
              <a:rPr lang="fr-FR" sz="7200" b="1" dirty="0" smtClean="0">
                <a:solidFill>
                  <a:srgbClr val="FFFF00"/>
                </a:solidFill>
              </a:rPr>
              <a:t>Cet atelier, vous permettra d’être sensibiliser et de comprendre les bonnes pratiques à mettre en place</a:t>
            </a:r>
          </a:p>
          <a:p>
            <a:pPr marL="0" indent="0" algn="ctr">
              <a:lnSpc>
                <a:spcPct val="120000"/>
              </a:lnSpc>
              <a:spcBef>
                <a:spcPts val="0"/>
              </a:spcBef>
              <a:buClr>
                <a:srgbClr val="FFFF00"/>
              </a:buClr>
              <a:buNone/>
            </a:pPr>
            <a:r>
              <a:rPr lang="fr-FR" sz="7200" b="1" dirty="0" smtClean="0">
                <a:solidFill>
                  <a:srgbClr val="FFFF00"/>
                </a:solidFill>
              </a:rPr>
              <a:t>dans le cadre du risque cyber</a:t>
            </a: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48269" y="1673647"/>
            <a:ext cx="11488463" cy="1147468"/>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a:t>
            </a:r>
            <a:r>
              <a:rPr lang="fr-FR" b="1" cap="none" dirty="0">
                <a:solidFill>
                  <a:srgbClr val="FFFF00"/>
                </a:solidFill>
              </a:rPr>
              <a:t>GSécu</a:t>
            </a:r>
            <a:r>
              <a:rPr lang="fr-FR" b="1" dirty="0" smtClean="0">
                <a:solidFill>
                  <a:srgbClr val="FFFF00"/>
                </a:solidFill>
              </a:rPr>
              <a:t>3 : </a:t>
            </a:r>
          </a:p>
          <a:p>
            <a:r>
              <a:rPr lang="fr-FR" b="1" dirty="0" smtClean="0">
                <a:solidFill>
                  <a:schemeClr val="tx1"/>
                </a:solidFill>
              </a:rPr>
              <a:t>Les basiques : Culture d’entreprise risques cyber</a:t>
            </a:r>
          </a:p>
          <a:p>
            <a:r>
              <a:rPr lang="fr-FR" b="1" cap="none" dirty="0">
                <a:solidFill>
                  <a:srgbClr val="FFFF00"/>
                </a:solidFill>
              </a:rPr>
              <a:t>Durée :</a:t>
            </a:r>
            <a:r>
              <a:rPr lang="fr-FR" b="1" cap="none" dirty="0">
                <a:solidFill>
                  <a:schemeClr val="tx1"/>
                </a:solidFill>
              </a:rPr>
              <a:t> 4 H </a:t>
            </a:r>
            <a:r>
              <a:rPr lang="fr-FR" b="1" cap="none" dirty="0" smtClean="0">
                <a:solidFill>
                  <a:schemeClr val="tx1"/>
                </a:solidFill>
              </a:rPr>
              <a:t>                               </a:t>
            </a:r>
            <a:r>
              <a:rPr lang="fr-FR" sz="800" b="1" cap="none" dirty="0" smtClean="0">
                <a:solidFill>
                  <a:schemeClr val="tx1"/>
                </a:solidFill>
              </a:rPr>
              <a:t> </a:t>
            </a:r>
            <a:r>
              <a:rPr lang="fr-FR" sz="800" b="1" cap="none" dirty="0" smtClean="0">
                <a:solidFill>
                  <a:schemeClr val="tx1"/>
                </a:solidFill>
                <a:hlinkClick r:id="rId2"/>
              </a:rPr>
              <a:t>https://www.billetweb.fr/gsecu-3-les-basiques-culture-entreprise-risque-cyber#.XkpY6DTRxD4.gmail</a:t>
            </a:r>
            <a:endParaRPr lang="fr-FR" sz="800" b="1" cap="none" dirty="0">
              <a:solidFill>
                <a:schemeClr val="tx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21" y="47348"/>
            <a:ext cx="1480984" cy="151824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852" y="336849"/>
            <a:ext cx="1638673" cy="1219478"/>
          </a:xfrm>
          <a:prstGeom prst="rect">
            <a:avLst/>
          </a:prstGeom>
        </p:spPr>
      </p:pic>
    </p:spTree>
    <p:extLst>
      <p:ext uri="{BB962C8B-B14F-4D97-AF65-F5344CB8AC3E}">
        <p14:creationId xmlns:p14="http://schemas.microsoft.com/office/powerpoint/2010/main" val="114608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Sandrine TAURAND</a:t>
            </a:r>
            <a:br>
              <a:rPr lang="fr-FR" sz="2800" b="1" dirty="0" smtClean="0"/>
            </a:br>
            <a:r>
              <a:rPr lang="fr-FR" sz="2800" b="1" dirty="0" smtClean="0"/>
              <a:t>Conseil en gestion </a:t>
            </a:r>
            <a:r>
              <a:rPr lang="fr-FR" dirty="0"/>
              <a:t/>
            </a:r>
            <a:br>
              <a:rPr lang="fr-FR" dirty="0"/>
            </a:br>
            <a:endParaRPr lang="fr-FR" dirty="0"/>
          </a:p>
        </p:txBody>
      </p:sp>
      <p:sp>
        <p:nvSpPr>
          <p:cNvPr id="18" name="Espace réservé du texte 11"/>
          <p:cNvSpPr txBox="1">
            <a:spLocks/>
          </p:cNvSpPr>
          <p:nvPr/>
        </p:nvSpPr>
        <p:spPr>
          <a:xfrm>
            <a:off x="348269" y="2754232"/>
            <a:ext cx="11482019" cy="3771111"/>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000" b="1" dirty="0" smtClean="0">
                <a:solidFill>
                  <a:srgbClr val="FFFF00"/>
                </a:solidFill>
              </a:rPr>
              <a:t>Mise en place des procédures et bonnes pratiques </a:t>
            </a:r>
            <a:r>
              <a:rPr lang="fr-FR" sz="8400" b="1" dirty="0" smtClean="0">
                <a:solidFill>
                  <a:srgbClr val="FFFF00"/>
                </a:solidFill>
              </a:rPr>
              <a:t>:</a:t>
            </a:r>
            <a:endParaRPr lang="fr-FR" sz="8400" b="1" dirty="0" smtClean="0"/>
          </a:p>
          <a:p>
            <a:pPr>
              <a:lnSpc>
                <a:spcPct val="120000"/>
              </a:lnSpc>
              <a:spcBef>
                <a:spcPts val="0"/>
              </a:spcBef>
              <a:buClr>
                <a:srgbClr val="FFFF00"/>
              </a:buClr>
              <a:buFont typeface="Wingdings" panose="05000000000000000000" pitchFamily="2" charset="2"/>
              <a:buChar char="Ø"/>
            </a:pPr>
            <a:r>
              <a:rPr lang="fr-FR" sz="6800" b="1" dirty="0" smtClean="0"/>
              <a:t>La communication </a:t>
            </a:r>
            <a:r>
              <a:rPr lang="fr-FR" sz="6800" dirty="0" smtClean="0"/>
              <a:t>sensibilisation – formation </a:t>
            </a:r>
          </a:p>
          <a:p>
            <a:pPr>
              <a:lnSpc>
                <a:spcPct val="120000"/>
              </a:lnSpc>
              <a:spcBef>
                <a:spcPts val="0"/>
              </a:spcBef>
              <a:buClr>
                <a:srgbClr val="FFFF00"/>
              </a:buClr>
              <a:buFont typeface="Wingdings" panose="05000000000000000000" pitchFamily="2" charset="2"/>
              <a:buChar char="Ø"/>
            </a:pPr>
            <a:r>
              <a:rPr lang="fr-FR" sz="6800" b="1" dirty="0"/>
              <a:t>Les différentes </a:t>
            </a:r>
            <a:r>
              <a:rPr lang="fr-FR" sz="6800" dirty="0"/>
              <a:t>types d’attaques</a:t>
            </a:r>
          </a:p>
          <a:p>
            <a:pPr>
              <a:lnSpc>
                <a:spcPct val="120000"/>
              </a:lnSpc>
              <a:spcBef>
                <a:spcPts val="0"/>
              </a:spcBef>
              <a:buClr>
                <a:srgbClr val="FFFF00"/>
              </a:buClr>
              <a:buFont typeface="Wingdings" panose="05000000000000000000" pitchFamily="2" charset="2"/>
              <a:buChar char="Ø"/>
            </a:pPr>
            <a:r>
              <a:rPr lang="fr-FR" sz="6800" b="1" dirty="0" smtClean="0"/>
              <a:t>Autorisations </a:t>
            </a:r>
            <a:r>
              <a:rPr lang="fr-FR" sz="6800" dirty="0" smtClean="0"/>
              <a:t>et interdits</a:t>
            </a:r>
            <a:endParaRPr lang="fr-FR" sz="6800" b="1" dirty="0" smtClean="0"/>
          </a:p>
          <a:p>
            <a:pPr>
              <a:lnSpc>
                <a:spcPct val="120000"/>
              </a:lnSpc>
              <a:spcBef>
                <a:spcPts val="0"/>
              </a:spcBef>
              <a:buClr>
                <a:srgbClr val="FFFF00"/>
              </a:buClr>
              <a:buFont typeface="Wingdings" panose="05000000000000000000" pitchFamily="2" charset="2"/>
              <a:buChar char="Ø"/>
            </a:pPr>
            <a:r>
              <a:rPr lang="fr-FR" sz="6800" b="1" dirty="0" smtClean="0"/>
              <a:t>Désignation - information – communication </a:t>
            </a:r>
            <a:r>
              <a:rPr lang="fr-FR" sz="6800" dirty="0" smtClean="0"/>
              <a:t>sur les référents en interne</a:t>
            </a:r>
          </a:p>
          <a:p>
            <a:pPr>
              <a:lnSpc>
                <a:spcPct val="120000"/>
              </a:lnSpc>
              <a:spcBef>
                <a:spcPts val="0"/>
              </a:spcBef>
              <a:buClr>
                <a:srgbClr val="FFFF00"/>
              </a:buClr>
              <a:buFont typeface="Wingdings" panose="05000000000000000000" pitchFamily="2" charset="2"/>
              <a:buChar char="Ø"/>
            </a:pPr>
            <a:r>
              <a:rPr lang="fr-FR" sz="6800" b="1" dirty="0" smtClean="0"/>
              <a:t>Gestion </a:t>
            </a:r>
            <a:r>
              <a:rPr lang="fr-FR" sz="6800" dirty="0" smtClean="0"/>
              <a:t>des habilitations – des entrées / sorties - des accès internes et extérieurs </a:t>
            </a:r>
          </a:p>
          <a:p>
            <a:pPr>
              <a:lnSpc>
                <a:spcPct val="120000"/>
              </a:lnSpc>
              <a:spcBef>
                <a:spcPts val="0"/>
              </a:spcBef>
              <a:buClr>
                <a:srgbClr val="FFFF00"/>
              </a:buClr>
              <a:buFont typeface="Wingdings" panose="05000000000000000000" pitchFamily="2" charset="2"/>
              <a:buChar char="Ø"/>
            </a:pPr>
            <a:r>
              <a:rPr lang="fr-FR" sz="6800" b="1" dirty="0" smtClean="0"/>
              <a:t>Peut – on couvrir les risques cyber et  </a:t>
            </a:r>
            <a:r>
              <a:rPr lang="fr-FR" sz="6800" dirty="0" smtClean="0"/>
              <a:t>comment ? </a:t>
            </a:r>
            <a:r>
              <a:rPr lang="fr-FR" sz="6800" b="1" dirty="0" smtClean="0"/>
              <a:t>Les bons réflexes </a:t>
            </a:r>
            <a:r>
              <a:rPr lang="fr-FR" sz="6800" dirty="0" smtClean="0"/>
              <a:t>pour comprendre les contrats, l’assurance cyber couvre quoi</a:t>
            </a:r>
          </a:p>
          <a:p>
            <a:pPr>
              <a:lnSpc>
                <a:spcPct val="120000"/>
              </a:lnSpc>
              <a:spcBef>
                <a:spcPts val="0"/>
              </a:spcBef>
              <a:buClr>
                <a:srgbClr val="FFFF00"/>
              </a:buClr>
              <a:buFont typeface="Wingdings" panose="05000000000000000000" pitchFamily="2" charset="2"/>
              <a:buChar char="Ø"/>
            </a:pPr>
            <a:r>
              <a:rPr lang="fr-FR" sz="6800" b="1" dirty="0" smtClean="0"/>
              <a:t>Les mentions </a:t>
            </a:r>
            <a:r>
              <a:rPr lang="fr-FR" sz="6800" dirty="0" smtClean="0"/>
              <a:t>dans le contrat de travail pour le risque cyber, le lien</a:t>
            </a:r>
          </a:p>
          <a:p>
            <a:pPr>
              <a:lnSpc>
                <a:spcPct val="120000"/>
              </a:lnSpc>
              <a:spcBef>
                <a:spcPts val="0"/>
              </a:spcBef>
              <a:buClr>
                <a:srgbClr val="FFFF00"/>
              </a:buClr>
              <a:buFont typeface="Wingdings" panose="05000000000000000000" pitchFamily="2" charset="2"/>
              <a:buChar char="Ø"/>
            </a:pPr>
            <a:r>
              <a:rPr lang="fr-FR" sz="6800" b="1" dirty="0" smtClean="0"/>
              <a:t>Mot de passe </a:t>
            </a:r>
            <a:r>
              <a:rPr lang="fr-FR" sz="6800" dirty="0" smtClean="0"/>
              <a:t>sécurisé les moyens mémo-techniques pour créer des mots de passe plus complexes</a:t>
            </a:r>
          </a:p>
          <a:p>
            <a:pPr>
              <a:lnSpc>
                <a:spcPct val="120000"/>
              </a:lnSpc>
              <a:spcBef>
                <a:spcPts val="0"/>
              </a:spcBef>
              <a:buClr>
                <a:srgbClr val="FFFF00"/>
              </a:buClr>
              <a:buFont typeface="Wingdings" panose="05000000000000000000" pitchFamily="2" charset="2"/>
              <a:buChar char="Ø"/>
            </a:pPr>
            <a:r>
              <a:rPr lang="fr-FR" sz="6800" b="1" dirty="0" smtClean="0"/>
              <a:t>Les bonnes pratiques </a:t>
            </a:r>
            <a:r>
              <a:rPr lang="fr-FR" sz="6800" dirty="0" smtClean="0"/>
              <a:t>: sauvegardes mails, circulation (trains, avions….), absence du poste de travail,  stockage des mot de passe….</a:t>
            </a:r>
          </a:p>
          <a:p>
            <a:pPr marL="0" indent="0" algn="ctr">
              <a:lnSpc>
                <a:spcPct val="120000"/>
              </a:lnSpc>
              <a:spcBef>
                <a:spcPts val="0"/>
              </a:spcBef>
              <a:buClr>
                <a:srgbClr val="FFFF00"/>
              </a:buClr>
              <a:buNone/>
            </a:pPr>
            <a:r>
              <a:rPr lang="fr-FR" sz="7200" b="1" dirty="0" smtClean="0">
                <a:solidFill>
                  <a:srgbClr val="FFFF00"/>
                </a:solidFill>
              </a:rPr>
              <a:t>Cet atelier, vous permettra d’être sensibiliser et de comprendre les bonnes pratiques à mettre en place</a:t>
            </a:r>
          </a:p>
          <a:p>
            <a:pPr marL="0" indent="0" algn="ctr">
              <a:lnSpc>
                <a:spcPct val="120000"/>
              </a:lnSpc>
              <a:spcBef>
                <a:spcPts val="0"/>
              </a:spcBef>
              <a:buClr>
                <a:srgbClr val="FFFF00"/>
              </a:buClr>
              <a:buNone/>
            </a:pPr>
            <a:r>
              <a:rPr lang="fr-FR" sz="7200" b="1" dirty="0" smtClean="0">
                <a:solidFill>
                  <a:srgbClr val="FFFF00"/>
                </a:solidFill>
              </a:rPr>
              <a:t>dans le cadre du risque cyber</a:t>
            </a:r>
            <a:endParaRPr lang="fr-FR" sz="4400" b="1" dirty="0" smtClean="0"/>
          </a:p>
          <a:p>
            <a:pPr marL="0" indent="0">
              <a:buNone/>
            </a:pP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41825" y="1682909"/>
            <a:ext cx="11488463" cy="963265"/>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a:t>
            </a:r>
            <a:r>
              <a:rPr lang="fr-FR" b="1" cap="none" dirty="0">
                <a:solidFill>
                  <a:srgbClr val="FFFF00"/>
                </a:solidFill>
              </a:rPr>
              <a:t>GSécu</a:t>
            </a:r>
            <a:r>
              <a:rPr lang="fr-FR" b="1" dirty="0" smtClean="0">
                <a:solidFill>
                  <a:srgbClr val="FFFF00"/>
                </a:solidFill>
              </a:rPr>
              <a:t>4 : </a:t>
            </a:r>
          </a:p>
          <a:p>
            <a:r>
              <a:rPr lang="fr-FR" b="1" dirty="0" smtClean="0">
                <a:solidFill>
                  <a:schemeClr val="tx1"/>
                </a:solidFill>
              </a:rPr>
              <a:t>Les approfondissements : Culture d’entreprise risques cyber</a:t>
            </a:r>
          </a:p>
          <a:p>
            <a:r>
              <a:rPr lang="fr-FR" b="1" cap="none" dirty="0">
                <a:solidFill>
                  <a:srgbClr val="FFFF00"/>
                </a:solidFill>
              </a:rPr>
              <a:t>Durée :</a:t>
            </a:r>
            <a:r>
              <a:rPr lang="fr-FR" b="1" cap="none" dirty="0">
                <a:solidFill>
                  <a:schemeClr val="tx1"/>
                </a:solidFill>
              </a:rPr>
              <a:t> </a:t>
            </a:r>
            <a:r>
              <a:rPr lang="fr-FR" b="1" cap="none" dirty="0" smtClean="0">
                <a:solidFill>
                  <a:schemeClr val="tx1"/>
                </a:solidFill>
              </a:rPr>
              <a:t>7 </a:t>
            </a:r>
            <a:r>
              <a:rPr lang="fr-FR" b="1" cap="none" dirty="0">
                <a:solidFill>
                  <a:schemeClr val="tx1"/>
                </a:solidFill>
              </a:rPr>
              <a:t>H </a:t>
            </a:r>
            <a:r>
              <a:rPr lang="fr-FR" b="1" cap="none" dirty="0" smtClean="0">
                <a:solidFill>
                  <a:schemeClr val="tx1"/>
                </a:solidFill>
              </a:rPr>
              <a:t>                         </a:t>
            </a:r>
            <a:r>
              <a:rPr lang="fr-FR" sz="800" b="1" cap="none" dirty="0" smtClean="0">
                <a:solidFill>
                  <a:schemeClr val="tx1"/>
                </a:solidFill>
                <a:hlinkClick r:id="rId2"/>
              </a:rPr>
              <a:t>https://www.billetweb.fr/gsecu-4-les-approfondissements-culture-entreprise-risque-cyber#.XkGUcW-MAuo.gmail</a:t>
            </a:r>
            <a:endParaRPr lang="fr-FR" sz="800" b="1" cap="none" dirty="0">
              <a:solidFill>
                <a:schemeClr val="tx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21" y="47348"/>
            <a:ext cx="1480984" cy="151824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852" y="336849"/>
            <a:ext cx="1638673" cy="1219478"/>
          </a:xfrm>
          <a:prstGeom prst="rect">
            <a:avLst/>
          </a:prstGeom>
        </p:spPr>
      </p:pic>
    </p:spTree>
    <p:extLst>
      <p:ext uri="{BB962C8B-B14F-4D97-AF65-F5344CB8AC3E}">
        <p14:creationId xmlns:p14="http://schemas.microsoft.com/office/powerpoint/2010/main" val="424462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188640"/>
            <a:ext cx="9144001" cy="1371600"/>
          </a:xfrm>
        </p:spPr>
        <p:txBody>
          <a:bodyPr rtlCol="0">
            <a:normAutofit fontScale="90000"/>
          </a:bodyPr>
          <a:lstStyle/>
          <a:p>
            <a:pPr rtl="0"/>
            <a:r>
              <a:rPr lang="fr-FR" b="1" dirty="0" smtClean="0"/>
              <a:t>ATELIERS  - </a:t>
            </a:r>
            <a:r>
              <a:rPr lang="fr-FR" b="1" dirty="0" smtClean="0">
                <a:solidFill>
                  <a:srgbClr val="FFFF00"/>
                </a:solidFill>
              </a:rPr>
              <a:t>Gestion sécurité</a:t>
            </a:r>
            <a:br>
              <a:rPr lang="fr-FR" b="1" dirty="0" smtClean="0">
                <a:solidFill>
                  <a:srgbClr val="FFFF00"/>
                </a:solidFill>
              </a:rPr>
            </a:br>
            <a:r>
              <a:rPr lang="fr-FR" b="1" dirty="0" smtClean="0">
                <a:solidFill>
                  <a:srgbClr val="FFFF00"/>
                </a:solidFill>
              </a:rPr>
              <a:t>Sandrine TAURAND</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1053852" y="1052736"/>
          <a:ext cx="10873208" cy="5705792"/>
        </p:xfrm>
        <a:graphic>
          <a:graphicData uri="http://schemas.openxmlformats.org/drawingml/2006/table">
            <a:tbl>
              <a:tblPr firstRow="1" bandRow="1">
                <a:tableStyleId>{5C22544A-7EE6-4342-B048-85BDC9FD1C3A}</a:tableStyleId>
              </a:tblPr>
              <a:tblGrid>
                <a:gridCol w="936104"/>
                <a:gridCol w="423047"/>
                <a:gridCol w="1359151"/>
                <a:gridCol w="1359151"/>
                <a:gridCol w="1359151"/>
                <a:gridCol w="1359151"/>
                <a:gridCol w="1359151"/>
                <a:gridCol w="1359151"/>
                <a:gridCol w="1359151"/>
              </a:tblGrid>
              <a:tr h="351740">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GSécu1</a:t>
                      </a:r>
                    </a:p>
                    <a:p>
                      <a:pPr marL="0" algn="l" defTabSz="914400" rtl="0" eaLnBrk="1" latinLnBrk="0" hangingPunct="1"/>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endParaRPr lang="fr-FR" dirty="0">
                        <a:solidFill>
                          <a:srgbClr val="0000FF"/>
                        </a:solidFill>
                      </a:endParaRPr>
                    </a:p>
                  </a:txBody>
                  <a:tcPr/>
                </a:tc>
                <a:tc>
                  <a:txBody>
                    <a:bodyPr/>
                    <a:lstStyle/>
                    <a:p>
                      <a:pPr algn="ctr"/>
                      <a:r>
                        <a:rPr lang="fr-FR" sz="1800" dirty="0" smtClean="0">
                          <a:solidFill>
                            <a:schemeClr val="bg1"/>
                          </a:solidFill>
                        </a:rPr>
                        <a:t>04/03</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14h/18h</a:t>
                      </a:r>
                    </a:p>
                    <a:p>
                      <a:pPr marL="0" algn="ctr" defTabSz="914400" rtl="0" eaLnBrk="1" latinLnBrk="0" hangingPunct="1"/>
                      <a:r>
                        <a:rPr lang="fr-FR" sz="1800" kern="1200" dirty="0" smtClean="0">
                          <a:solidFill>
                            <a:schemeClr val="bg1"/>
                          </a:solidFill>
                          <a:latin typeface="+mn-lt"/>
                          <a:ea typeface="+mn-ea"/>
                          <a:cs typeface="+mn-cs"/>
                        </a:rPr>
                        <a:t>19/03</a:t>
                      </a:r>
                    </a:p>
                    <a:p>
                      <a:pPr algn="ctr"/>
                      <a:r>
                        <a:rPr lang="fr-FR" sz="1200" b="1" baseline="0" dirty="0" smtClean="0">
                          <a:solidFill>
                            <a:schemeClr val="bg1"/>
                          </a:solidFill>
                        </a:rPr>
                        <a:t>9h/12h</a:t>
                      </a:r>
                      <a:endParaRPr lang="fr-FR" sz="1200" dirty="0">
                        <a:solidFill>
                          <a:srgbClr val="0000FF"/>
                        </a:solidFill>
                      </a:endParaRPr>
                    </a:p>
                  </a:txBody>
                  <a:tcPr/>
                </a:tc>
                <a:tc>
                  <a:txBody>
                    <a:bodyPr/>
                    <a:lstStyle/>
                    <a:p>
                      <a:pPr algn="ctr"/>
                      <a:r>
                        <a:rPr lang="fr-FR" sz="1800" dirty="0" smtClean="0">
                          <a:solidFill>
                            <a:schemeClr val="bg1"/>
                          </a:solidFill>
                        </a:rPr>
                        <a:t>23/04</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smtClean="0">
                        <a:solidFill>
                          <a:srgbClr val="0000FF"/>
                        </a:solidFill>
                      </a:endParaRPr>
                    </a:p>
                  </a:txBody>
                  <a:tcPr/>
                </a:tc>
                <a:tc>
                  <a:txBody>
                    <a:bodyPr/>
                    <a:lstStyle/>
                    <a:p>
                      <a:pPr algn="ct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r>
              <a:tr h="615545">
                <a:tc gridSpan="2">
                  <a:txBody>
                    <a:bodyPr/>
                    <a:lstStyle/>
                    <a:p>
                      <a:pPr marL="0" algn="l" defTabSz="914400" rtl="0" eaLnBrk="1" latinLnBrk="0" hangingPunct="1"/>
                      <a:r>
                        <a:rPr lang="fr-FR" sz="1800" b="1" kern="1200" dirty="0" smtClean="0">
                          <a:solidFill>
                            <a:srgbClr val="0000FF"/>
                          </a:solidFill>
                          <a:latin typeface="+mn-lt"/>
                          <a:ea typeface="+mn-ea"/>
                          <a:cs typeface="+mn-cs"/>
                        </a:rPr>
                        <a:t>GSécu2</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 </a:t>
                      </a:r>
                      <a:endParaRPr lang="fr-FR" dirty="0">
                        <a:solidFill>
                          <a:srgbClr val="0000FF"/>
                        </a:solidFill>
                      </a:endParaRPr>
                    </a:p>
                  </a:txBody>
                  <a:tcPr/>
                </a:tc>
                <a:tc>
                  <a:txBody>
                    <a:bodyPr/>
                    <a:lstStyle/>
                    <a:p>
                      <a:pPr algn="ctr"/>
                      <a:r>
                        <a:rPr lang="fr-FR" dirty="0" smtClean="0">
                          <a:solidFill>
                            <a:schemeClr val="bg1"/>
                          </a:solidFill>
                        </a:rPr>
                        <a:t>02/03</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8h/12h</a:t>
                      </a:r>
                      <a:endParaRPr lang="fr-FR" dirty="0"/>
                    </a:p>
                  </a:txBody>
                  <a:tcPr/>
                </a:tc>
                <a:tc>
                  <a:txBody>
                    <a:bodyPr/>
                    <a:lstStyle/>
                    <a:p>
                      <a:pPr algn="ctr"/>
                      <a:r>
                        <a:rPr lang="fr-FR" sz="1800" dirty="0" smtClean="0">
                          <a:solidFill>
                            <a:schemeClr val="bg1"/>
                          </a:solidFill>
                        </a:rPr>
                        <a:t>06/04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 </a:t>
                      </a:r>
                      <a:r>
                        <a:rPr lang="fr-FR" sz="1000" b="1" baseline="0" dirty="0" smtClean="0">
                          <a:solidFill>
                            <a:schemeClr val="bg1"/>
                          </a:solidFill>
                        </a:rPr>
                        <a:t>8h/12h</a:t>
                      </a:r>
                      <a:endParaRPr lang="fr-FR" sz="1200" dirty="0"/>
                    </a:p>
                  </a:txBody>
                  <a:tcPr/>
                </a:tc>
                <a:tc>
                  <a:txBody>
                    <a:bodyPr/>
                    <a:lstStyle/>
                    <a:p>
                      <a:pPr algn="ctr"/>
                      <a:r>
                        <a:rPr lang="fr-FR" sz="1800" dirty="0" smtClean="0">
                          <a:solidFill>
                            <a:schemeClr val="bg1"/>
                          </a:solidFill>
                        </a:rPr>
                        <a:t>25/05</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 </a:t>
                      </a:r>
                      <a:r>
                        <a:rPr lang="fr-FR" sz="1000" b="1" baseline="0" dirty="0" smtClean="0">
                          <a:solidFill>
                            <a:schemeClr val="bg1"/>
                          </a:solidFill>
                        </a:rPr>
                        <a:t>8h/12h</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r>
              <a:tr h="636184">
                <a:tc gridSpan="2">
                  <a:txBody>
                    <a:bodyPr/>
                    <a:lstStyle/>
                    <a:p>
                      <a:pPr marL="0" algn="l" defTabSz="914400" rtl="0" eaLnBrk="1" latinLnBrk="0" hangingPunct="1"/>
                      <a:r>
                        <a:rPr lang="fr-FR" sz="1800" b="1" kern="1200" dirty="0" smtClean="0">
                          <a:solidFill>
                            <a:srgbClr val="0000FF"/>
                          </a:solidFill>
                          <a:latin typeface="+mn-lt"/>
                          <a:ea typeface="+mn-ea"/>
                          <a:cs typeface="+mn-cs"/>
                        </a:rPr>
                        <a:t>GSécu3</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r>
                        <a:rPr lang="fr-FR" dirty="0" smtClean="0">
                          <a:solidFill>
                            <a:schemeClr val="bg1"/>
                          </a:solidFill>
                        </a:rPr>
                        <a:t>21/02</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r>
                        <a:rPr lang="fr-FR" sz="1200" b="1" baseline="0" dirty="0" smtClean="0">
                          <a:solidFill>
                            <a:schemeClr val="bg1"/>
                          </a:solidFill>
                        </a:rPr>
                        <a:t> </a:t>
                      </a:r>
                      <a:endParaRPr lang="fr-FR" sz="1200" dirty="0"/>
                    </a:p>
                  </a:txBody>
                  <a:tcPr/>
                </a:tc>
                <a:tc>
                  <a:txBody>
                    <a:bodyPr/>
                    <a:lstStyle/>
                    <a:p>
                      <a:pPr algn="ctr"/>
                      <a:r>
                        <a:rPr lang="fr-FR" dirty="0" smtClean="0">
                          <a:solidFill>
                            <a:schemeClr val="bg1"/>
                          </a:solidFill>
                        </a:rPr>
                        <a:t>21/04</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 </a:t>
                      </a:r>
                      <a:r>
                        <a:rPr lang="fr-FR" sz="1200" b="1" baseline="0" dirty="0" smtClean="0">
                          <a:solidFill>
                            <a:schemeClr val="bg1"/>
                          </a:solidFill>
                        </a:rPr>
                        <a:t>14h/18h</a:t>
                      </a:r>
                      <a:endParaRPr lang="fr-FR" dirty="0"/>
                    </a:p>
                  </a:txBody>
                  <a:tcPr/>
                </a:tc>
                <a:tc>
                  <a:txBody>
                    <a:bodyPr/>
                    <a:lstStyle/>
                    <a:p>
                      <a:pPr algn="ctr"/>
                      <a:r>
                        <a:rPr lang="fr-FR" sz="1800" dirty="0" smtClean="0">
                          <a:solidFill>
                            <a:schemeClr val="bg1"/>
                          </a:solidFill>
                        </a:rPr>
                        <a:t>27/05</a:t>
                      </a:r>
                      <a:endParaRPr lang="fr-FR" sz="1800" b="1" baseline="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 </a:t>
                      </a:r>
                      <a:r>
                        <a:rPr lang="fr-FR" sz="1000" b="1" baseline="0" dirty="0" smtClean="0">
                          <a:solidFill>
                            <a:schemeClr val="bg1"/>
                          </a:solidFill>
                        </a:rPr>
                        <a:t>14h/18h</a:t>
                      </a:r>
                      <a:endParaRPr lang="fr-FR" sz="1200" dirty="0">
                        <a:solidFill>
                          <a:srgbClr val="0000FF"/>
                        </a:solidFill>
                      </a:endParaRPr>
                    </a:p>
                  </a:txBody>
                  <a:tcPr/>
                </a:tc>
                <a:tc>
                  <a:txBody>
                    <a:bodyPr/>
                    <a:lstStyle/>
                    <a:p>
                      <a:endParaRPr lang="fr-FR" dirty="0">
                        <a:solidFill>
                          <a:srgbClr val="0000FF"/>
                        </a:solidFill>
                      </a:endParaRPr>
                    </a:p>
                  </a:txBody>
                  <a:tcPr/>
                </a:tc>
                <a:tc>
                  <a:txBody>
                    <a:bodyPr/>
                    <a:lstStyle/>
                    <a:p>
                      <a:endParaRPr lang="fr-FR" dirty="0">
                        <a:solidFill>
                          <a:srgbClr val="0000FF"/>
                        </a:solidFill>
                      </a:endParaRPr>
                    </a:p>
                  </a:txBody>
                  <a:tcPr/>
                </a:tc>
              </a:tr>
              <a:tr h="909776">
                <a:tc gridSpan="2">
                  <a:txBody>
                    <a:bodyPr/>
                    <a:lstStyle/>
                    <a:p>
                      <a:pPr marL="0" algn="l" defTabSz="914400" rtl="0" eaLnBrk="1" latinLnBrk="0" hangingPunct="1"/>
                      <a:r>
                        <a:rPr lang="fr-FR" sz="1800" b="1" kern="1200" dirty="0" smtClean="0">
                          <a:solidFill>
                            <a:srgbClr val="0000FF"/>
                          </a:solidFill>
                          <a:latin typeface="+mn-lt"/>
                          <a:ea typeface="+mn-ea"/>
                          <a:cs typeface="+mn-cs"/>
                        </a:rPr>
                        <a:t>GSécu4</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a:p>
                  </a:txBody>
                  <a:tcPr/>
                </a:tc>
                <a:tc>
                  <a:txBody>
                    <a:bodyPr/>
                    <a:lstStyle/>
                    <a:p>
                      <a:pPr algn="ctr"/>
                      <a:endParaRPr lang="fr-FR" dirty="0"/>
                    </a:p>
                  </a:txBody>
                  <a:tcPr/>
                </a:tc>
                <a:tc>
                  <a:txBody>
                    <a:bodyPr/>
                    <a:lstStyle/>
                    <a:p>
                      <a:pPr algn="ctr"/>
                      <a:r>
                        <a:rPr lang="fr-FR" sz="1800" dirty="0" smtClean="0">
                          <a:solidFill>
                            <a:schemeClr val="bg1"/>
                          </a:solidFill>
                        </a:rPr>
                        <a:t>26/03</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marL="0" algn="ctr" defTabSz="914400" rtl="0" eaLnBrk="1" latinLnBrk="0" hangingPunct="1"/>
                      <a:r>
                        <a:rPr lang="fr-FR" sz="1200" kern="1200" dirty="0" smtClean="0">
                          <a:solidFill>
                            <a:schemeClr val="bg1"/>
                          </a:solidFill>
                          <a:latin typeface="+mn-lt"/>
                          <a:ea typeface="+mn-ea"/>
                          <a:cs typeface="+mn-cs"/>
                        </a:rPr>
                        <a:t>&amp;</a:t>
                      </a:r>
                    </a:p>
                    <a:p>
                      <a:pPr algn="ctr"/>
                      <a:r>
                        <a:rPr lang="fr-FR" sz="1200" b="1" baseline="0" dirty="0" smtClean="0">
                          <a:solidFill>
                            <a:schemeClr val="bg1"/>
                          </a:solidFill>
                        </a:rPr>
                        <a:t>14h/17h</a:t>
                      </a:r>
                      <a:endParaRPr lang="fr-FR" dirty="0"/>
                    </a:p>
                  </a:txBody>
                  <a:tcPr/>
                </a:tc>
                <a:tc>
                  <a:txBody>
                    <a:bodyPr/>
                    <a:lstStyle/>
                    <a:p>
                      <a:pPr algn="ctr"/>
                      <a:endParaRPr lang="fr-FR" sz="1200" dirty="0">
                        <a:solidFill>
                          <a:srgbClr val="0000FF"/>
                        </a:solidFill>
                      </a:endParaRPr>
                    </a:p>
                  </a:txBody>
                  <a:tcPr/>
                </a:tc>
                <a:tc>
                  <a:txBody>
                    <a:bodyPr/>
                    <a:lstStyle/>
                    <a:p>
                      <a:pPr algn="ctr"/>
                      <a:r>
                        <a:rPr lang="fr-FR" sz="1800" dirty="0" smtClean="0">
                          <a:solidFill>
                            <a:schemeClr val="bg1"/>
                          </a:solidFill>
                        </a:rPr>
                        <a:t>04/05</a:t>
                      </a:r>
                      <a:endParaRPr lang="fr-FR" sz="1800" b="1" baseline="0" dirty="0" smtClean="0">
                        <a:solidFill>
                          <a:schemeClr val="bg1"/>
                        </a:solidFill>
                      </a:endParaRPr>
                    </a:p>
                    <a:p>
                      <a:pPr algn="ctr"/>
                      <a:r>
                        <a:rPr lang="fr-FR" sz="1800" dirty="0" smtClean="0">
                          <a:solidFill>
                            <a:schemeClr val="bg1"/>
                          </a:solidFill>
                        </a:rPr>
                        <a:t> </a:t>
                      </a:r>
                      <a:r>
                        <a:rPr lang="fr-FR" sz="1200" b="1" baseline="0" dirty="0" smtClean="0">
                          <a:solidFill>
                            <a:schemeClr val="bg1"/>
                          </a:solidFill>
                        </a:rPr>
                        <a:t>8h/12h</a:t>
                      </a:r>
                    </a:p>
                    <a:p>
                      <a:pPr marL="0" algn="ctr" defTabSz="914400" rtl="0" eaLnBrk="1" latinLnBrk="0" hangingPunct="1"/>
                      <a:r>
                        <a:rPr lang="fr-FR" sz="1200" kern="1200" dirty="0" smtClean="0">
                          <a:solidFill>
                            <a:schemeClr val="bg1"/>
                          </a:solidFill>
                          <a:latin typeface="+mn-lt"/>
                          <a:ea typeface="+mn-ea"/>
                          <a:cs typeface="+mn-cs"/>
                        </a:rPr>
                        <a:t>&amp;</a:t>
                      </a:r>
                    </a:p>
                    <a:p>
                      <a:pPr algn="ctr"/>
                      <a:r>
                        <a:rPr lang="fr-FR" sz="1200" b="1" baseline="0" dirty="0" smtClean="0">
                          <a:solidFill>
                            <a:schemeClr val="bg1"/>
                          </a:solidFill>
                        </a:rPr>
                        <a:t>14h/17h</a:t>
                      </a:r>
                      <a:endParaRPr lang="fr-FR" dirty="0"/>
                    </a:p>
                  </a:txBody>
                  <a:tcPr/>
                </a:tc>
                <a:tc>
                  <a:txBody>
                    <a:bodyPr/>
                    <a:lstStyle/>
                    <a:p>
                      <a:pPr algn="ctr"/>
                      <a:endParaRPr lang="fr-FR" dirty="0"/>
                    </a:p>
                  </a:txBody>
                  <a:tcPr/>
                </a:tc>
                <a:tc>
                  <a:txBody>
                    <a:bodyPr/>
                    <a:lstStyle/>
                    <a:p>
                      <a:endParaRPr lang="fr-FR" dirty="0"/>
                    </a:p>
                  </a:txBody>
                  <a:tcPr/>
                </a:tc>
              </a:tr>
              <a:tr h="351740">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CSécu1</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hlinkClick r:id="rId2"/>
                        </a:rPr>
                        <a:t>https://www.billetweb.fr/gsecu-1-le-document-unique#.XkZoz2woq0w.gmail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1740">
                <a:tc>
                  <a:txBody>
                    <a:bodyPr/>
                    <a:lstStyle/>
                    <a:p>
                      <a:r>
                        <a:rPr lang="fr-FR" b="1" dirty="0" smtClean="0">
                          <a:solidFill>
                            <a:schemeClr val="tx1"/>
                          </a:solidFill>
                        </a:rPr>
                        <a:t> Sécu2</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cap="none" dirty="0" smtClean="0">
                          <a:solidFill>
                            <a:schemeClr val="tx1"/>
                          </a:solidFill>
                          <a:hlinkClick r:id="rId3"/>
                        </a:rPr>
                        <a:t>https://www.billetweb.fr/gsecu-2-les-equipements-de-protections-individuels-et-les-fiches-de-donnees-de-securite#.XkZo7IUTxsA.gmail</a:t>
                      </a:r>
                      <a:endParaRPr lang="fr-FR" sz="1200" dirty="0"/>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51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CSécu3</a:t>
                      </a:r>
                    </a:p>
                  </a:txBody>
                  <a:tcPr>
                    <a:solidFill>
                      <a:srgbClr val="0000FF"/>
                    </a:solidFill>
                  </a:tcPr>
                </a:tc>
                <a:tc gridSpan="8">
                  <a:txBody>
                    <a:bodyPr/>
                    <a:lstStyle/>
                    <a:p>
                      <a:r>
                        <a:rPr lang="fr-FR" sz="1200" dirty="0" smtClean="0">
                          <a:hlinkClick r:id="rId4"/>
                        </a:rPr>
                        <a:t>https://www.billetweb.fr/gsecu-3-les-basiques-culture-entreprise-risque-cyber#.XkpY6DTRxD4.gmail</a:t>
                      </a:r>
                      <a:endParaRPr lang="fr-FR" sz="1200" dirty="0"/>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51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CSécu4</a:t>
                      </a:r>
                    </a:p>
                  </a:txBody>
                  <a:tcPr>
                    <a:solidFill>
                      <a:srgbClr val="0000FF"/>
                    </a:solidFill>
                  </a:tcPr>
                </a:tc>
                <a:tc gridSpan="8">
                  <a:txBody>
                    <a:bodyPr/>
                    <a:lstStyle/>
                    <a:p>
                      <a:r>
                        <a:rPr lang="fr-FR" sz="1800" b="0" i="0" kern="1200" dirty="0" smtClean="0">
                          <a:solidFill>
                            <a:schemeClr val="dk1"/>
                          </a:solidFill>
                          <a:effectLst/>
                          <a:latin typeface="+mn-lt"/>
                          <a:ea typeface="+mn-ea"/>
                          <a:cs typeface="+mn-cs"/>
                        </a:rPr>
                        <a:t> </a:t>
                      </a:r>
                      <a:r>
                        <a:rPr lang="fr-FR" sz="1200" b="1" cap="none" dirty="0" smtClean="0">
                          <a:solidFill>
                            <a:schemeClr val="tx1"/>
                          </a:solidFill>
                          <a:hlinkClick r:id="rId5"/>
                        </a:rPr>
                        <a:t>https://www.billetweb.fr/gsecu-4-les-approfondissements-culture-entreprise-risque-cyber#.XkGUcW-MAuo.gmail</a:t>
                      </a:r>
                      <a:endParaRPr lang="fr-FR" sz="1200" b="1" cap="none" dirty="0">
                        <a:solidFill>
                          <a:schemeClr val="tx1"/>
                        </a:solidFill>
                      </a:endParaRPr>
                    </a:p>
                  </a:txBody>
                  <a:tcPr>
                    <a:solidFill>
                      <a:srgbClr val="0000FF"/>
                    </a:solidFill>
                  </a:tcPr>
                </a:tc>
                <a:tc hMerge="1">
                  <a:txBody>
                    <a:bodyPr/>
                    <a:lstStyle/>
                    <a:p>
                      <a:endParaRPr lang="fr-FR" sz="1200" b="1" cap="none"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8998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060879" y="713619"/>
            <a:ext cx="9144001" cy="993262"/>
          </a:xfrm>
        </p:spPr>
        <p:txBody>
          <a:bodyPr>
            <a:normAutofit fontScale="90000"/>
          </a:bodyPr>
          <a:lstStyle/>
          <a:p>
            <a:r>
              <a:rPr lang="fr-FR" sz="3100" b="1" dirty="0"/>
              <a:t>Intervenante : </a:t>
            </a:r>
            <a:r>
              <a:rPr lang="fr-FR" sz="2800" b="1" dirty="0" smtClean="0"/>
              <a:t>Agnès LEPELTIER</a:t>
            </a:r>
            <a:br>
              <a:rPr lang="fr-FR" sz="2800" b="1" dirty="0" smtClean="0"/>
            </a:br>
            <a:r>
              <a:rPr lang="fr-FR" sz="2800" b="1" dirty="0"/>
              <a:t>Psychologue du travail </a:t>
            </a:r>
            <a:r>
              <a:rPr lang="fr-FR" dirty="0"/>
              <a:t/>
            </a:r>
            <a:br>
              <a:rPr lang="fr-FR" dirty="0"/>
            </a:br>
            <a:endParaRPr lang="fr-FR" dirty="0"/>
          </a:p>
        </p:txBody>
      </p:sp>
      <p:sp>
        <p:nvSpPr>
          <p:cNvPr id="18" name="Espace réservé du texte 11"/>
          <p:cNvSpPr txBox="1">
            <a:spLocks/>
          </p:cNvSpPr>
          <p:nvPr/>
        </p:nvSpPr>
        <p:spPr>
          <a:xfrm>
            <a:off x="348269" y="2754232"/>
            <a:ext cx="11482019" cy="3771111"/>
          </a:xfrm>
          <a:prstGeom prst="rect">
            <a:avLst/>
          </a:prstGeom>
          <a:ln>
            <a:solidFill>
              <a:srgbClr val="FFFF00"/>
            </a:solidFill>
          </a:ln>
        </p:spPr>
        <p:txBody>
          <a:bodyPr vert="horz" lIns="91440" tIns="45720" rIns="91440" bIns="45720" rtlCol="0">
            <a:normAutofit fontScale="2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20000"/>
              </a:lnSpc>
              <a:spcBef>
                <a:spcPts val="0"/>
              </a:spcBef>
              <a:buNone/>
            </a:pPr>
            <a:r>
              <a:rPr lang="fr-FR" sz="8000" b="1" dirty="0" smtClean="0">
                <a:solidFill>
                  <a:srgbClr val="FFFF00"/>
                </a:solidFill>
              </a:rPr>
              <a:t>Mise en place de procédures et bonnes pratiques </a:t>
            </a:r>
            <a:r>
              <a:rPr lang="fr-FR" sz="8400" b="1" dirty="0" smtClean="0">
                <a:solidFill>
                  <a:srgbClr val="FFFF00"/>
                </a:solidFill>
              </a:rPr>
              <a:t>:</a:t>
            </a:r>
            <a:endParaRPr lang="fr-FR" sz="8400" b="1" dirty="0" smtClean="0"/>
          </a:p>
          <a:p>
            <a:pPr>
              <a:lnSpc>
                <a:spcPct val="120000"/>
              </a:lnSpc>
              <a:spcBef>
                <a:spcPts val="0"/>
              </a:spcBef>
              <a:buClr>
                <a:srgbClr val="FFFF00"/>
              </a:buClr>
              <a:buFont typeface="Wingdings" panose="05000000000000000000" pitchFamily="2" charset="2"/>
              <a:buChar char="Ø"/>
            </a:pPr>
            <a:r>
              <a:rPr lang="fr-FR" sz="8000" b="1" dirty="0"/>
              <a:t>M</a:t>
            </a:r>
            <a:r>
              <a:rPr lang="fr-FR" sz="8000" b="1" dirty="0" smtClean="0"/>
              <a:t>ettre </a:t>
            </a:r>
            <a:r>
              <a:rPr lang="fr-FR" sz="8000" b="1" dirty="0"/>
              <a:t>en place </a:t>
            </a:r>
            <a:r>
              <a:rPr lang="fr-FR" sz="8000" dirty="0"/>
              <a:t>une démarche Qualité de Vie au travail (QVT)</a:t>
            </a:r>
          </a:p>
          <a:p>
            <a:pPr>
              <a:lnSpc>
                <a:spcPct val="120000"/>
              </a:lnSpc>
              <a:spcBef>
                <a:spcPts val="0"/>
              </a:spcBef>
              <a:buClr>
                <a:srgbClr val="FFFF00"/>
              </a:buClr>
              <a:buFont typeface="Wingdings" panose="05000000000000000000" pitchFamily="2" charset="2"/>
              <a:buChar char="Ø"/>
            </a:pPr>
            <a:r>
              <a:rPr lang="fr-FR" sz="8000" b="1" dirty="0" smtClean="0"/>
              <a:t>Prévenir</a:t>
            </a:r>
            <a:r>
              <a:rPr lang="fr-FR" sz="8000" dirty="0" smtClean="0"/>
              <a:t> </a:t>
            </a:r>
            <a:r>
              <a:rPr lang="fr-FR" sz="8000" b="1" dirty="0"/>
              <a:t>et gérer </a:t>
            </a:r>
            <a:r>
              <a:rPr lang="fr-FR" sz="8000" dirty="0"/>
              <a:t>les Risques Psycho-Sociaux</a:t>
            </a:r>
          </a:p>
          <a:p>
            <a:pPr>
              <a:lnSpc>
                <a:spcPct val="120000"/>
              </a:lnSpc>
              <a:spcBef>
                <a:spcPts val="0"/>
              </a:spcBef>
              <a:buClr>
                <a:srgbClr val="FFFF00"/>
              </a:buClr>
              <a:buFont typeface="Wingdings" panose="05000000000000000000" pitchFamily="2" charset="2"/>
              <a:buChar char="Ø"/>
            </a:pPr>
            <a:r>
              <a:rPr lang="fr-FR" sz="8000" b="1" dirty="0" smtClean="0"/>
              <a:t>Les formations adaptées </a:t>
            </a:r>
            <a:r>
              <a:rPr lang="fr-FR" sz="8000" dirty="0" smtClean="0"/>
              <a:t>: l'accompagnement </a:t>
            </a:r>
            <a:r>
              <a:rPr lang="fr-FR" sz="8000" dirty="0"/>
              <a:t>au changement, le changement et le pouvoir d'agir, la motivation, la reconnaissance </a:t>
            </a:r>
            <a:r>
              <a:rPr lang="fr-FR" sz="8000" dirty="0" smtClean="0"/>
              <a:t> </a:t>
            </a:r>
          </a:p>
          <a:p>
            <a:pPr>
              <a:lnSpc>
                <a:spcPct val="120000"/>
              </a:lnSpc>
              <a:spcBef>
                <a:spcPts val="0"/>
              </a:spcBef>
              <a:buClr>
                <a:srgbClr val="FFFF00"/>
              </a:buClr>
              <a:buFont typeface="Wingdings" panose="05000000000000000000" pitchFamily="2" charset="2"/>
              <a:buChar char="Ø"/>
            </a:pPr>
            <a:r>
              <a:rPr lang="fr-FR" sz="8000" b="1" dirty="0" smtClean="0"/>
              <a:t>La capacité </a:t>
            </a:r>
            <a:r>
              <a:rPr lang="fr-FR" sz="8000" dirty="0" smtClean="0"/>
              <a:t>à s’exprimer et à agir</a:t>
            </a:r>
          </a:p>
          <a:p>
            <a:pPr>
              <a:lnSpc>
                <a:spcPct val="120000"/>
              </a:lnSpc>
              <a:spcBef>
                <a:spcPts val="0"/>
              </a:spcBef>
              <a:buClr>
                <a:srgbClr val="FFFF00"/>
              </a:buClr>
              <a:buFont typeface="Wingdings" panose="05000000000000000000" pitchFamily="2" charset="2"/>
              <a:buChar char="Ø"/>
            </a:pPr>
            <a:r>
              <a:rPr lang="fr-FR" sz="8000" b="1" dirty="0" smtClean="0"/>
              <a:t>Accroître</a:t>
            </a:r>
            <a:r>
              <a:rPr lang="fr-FR" sz="8000" dirty="0" smtClean="0"/>
              <a:t> </a:t>
            </a:r>
            <a:r>
              <a:rPr lang="fr-FR" sz="8000" dirty="0"/>
              <a:t>le bien-être et l'efficacité collective </a:t>
            </a:r>
            <a:endParaRPr lang="fr-FR" sz="8000" dirty="0" smtClean="0"/>
          </a:p>
          <a:p>
            <a:pPr>
              <a:lnSpc>
                <a:spcPct val="120000"/>
              </a:lnSpc>
              <a:spcBef>
                <a:spcPts val="0"/>
              </a:spcBef>
              <a:buClr>
                <a:srgbClr val="FFFF00"/>
              </a:buClr>
              <a:buFont typeface="Wingdings" panose="05000000000000000000" pitchFamily="2" charset="2"/>
              <a:buChar char="Ø"/>
            </a:pPr>
            <a:r>
              <a:rPr lang="fr-FR" sz="8000" b="1" dirty="0" smtClean="0"/>
              <a:t>Fidéliser</a:t>
            </a:r>
            <a:r>
              <a:rPr lang="fr-FR" sz="8000" dirty="0" smtClean="0"/>
              <a:t> </a:t>
            </a:r>
            <a:r>
              <a:rPr lang="fr-FR" sz="8000" dirty="0"/>
              <a:t>ses collaborateurs.</a:t>
            </a:r>
          </a:p>
          <a:p>
            <a:pPr>
              <a:lnSpc>
                <a:spcPct val="120000"/>
              </a:lnSpc>
              <a:spcBef>
                <a:spcPts val="0"/>
              </a:spcBef>
              <a:buClr>
                <a:srgbClr val="FFFF00"/>
              </a:buClr>
              <a:buFont typeface="Wingdings" panose="05000000000000000000" pitchFamily="2" charset="2"/>
              <a:buChar char="Ø"/>
            </a:pPr>
            <a:r>
              <a:rPr lang="fr-FR" sz="8000" b="1" dirty="0" smtClean="0"/>
              <a:t>Un atelier </a:t>
            </a:r>
            <a:r>
              <a:rPr lang="fr-FR" sz="8000" dirty="0" smtClean="0"/>
              <a:t>ludique </a:t>
            </a:r>
            <a:endParaRPr lang="fr-FR" sz="8000" dirty="0"/>
          </a:p>
          <a:p>
            <a:pPr>
              <a:lnSpc>
                <a:spcPct val="120000"/>
              </a:lnSpc>
              <a:spcBef>
                <a:spcPts val="0"/>
              </a:spcBef>
              <a:buClr>
                <a:srgbClr val="FFFF00"/>
              </a:buClr>
              <a:buFont typeface="Wingdings" panose="05000000000000000000" pitchFamily="2" charset="2"/>
              <a:buChar char="Ø"/>
            </a:pPr>
            <a:endParaRPr lang="fr-FR" sz="8000" dirty="0" smtClean="0"/>
          </a:p>
          <a:p>
            <a:pPr marL="0" indent="0" algn="ctr">
              <a:lnSpc>
                <a:spcPct val="120000"/>
              </a:lnSpc>
              <a:spcBef>
                <a:spcPts val="0"/>
              </a:spcBef>
              <a:buClr>
                <a:srgbClr val="FFFF00"/>
              </a:buClr>
              <a:buNone/>
            </a:pPr>
            <a:r>
              <a:rPr lang="fr-FR" sz="7200" b="1" dirty="0" smtClean="0">
                <a:solidFill>
                  <a:srgbClr val="FFFF00"/>
                </a:solidFill>
              </a:rPr>
              <a:t>Cet atelier  vous permettra de mettre en place une procédure visant à minimiser </a:t>
            </a:r>
          </a:p>
          <a:p>
            <a:pPr marL="0" indent="0" algn="ctr">
              <a:lnSpc>
                <a:spcPct val="120000"/>
              </a:lnSpc>
              <a:spcBef>
                <a:spcPts val="0"/>
              </a:spcBef>
              <a:buClr>
                <a:srgbClr val="FFFF00"/>
              </a:buClr>
              <a:buNone/>
            </a:pPr>
            <a:r>
              <a:rPr lang="fr-FR" sz="7200" b="1" dirty="0" smtClean="0">
                <a:solidFill>
                  <a:srgbClr val="FFFF00"/>
                </a:solidFill>
              </a:rPr>
              <a:t>les incidences sur la vie de l’entreprise</a:t>
            </a:r>
            <a:endParaRPr lang="fr-FR" sz="4800" b="1" dirty="0" smtClean="0">
              <a:solidFill>
                <a:srgbClr val="FFFF00"/>
              </a:solidFill>
            </a:endParaRPr>
          </a:p>
          <a:p>
            <a:pPr marL="0" indent="0">
              <a:buNone/>
            </a:pPr>
            <a:endParaRPr lang="fr-FR" sz="4800" b="1" dirty="0">
              <a:solidFill>
                <a:srgbClr val="FFFF00"/>
              </a:solidFill>
            </a:endParaRPr>
          </a:p>
          <a:p>
            <a:endParaRPr lang="fr-FR" dirty="0"/>
          </a:p>
        </p:txBody>
      </p:sp>
      <p:sp>
        <p:nvSpPr>
          <p:cNvPr id="21" name="Espace réservé du texte 14"/>
          <p:cNvSpPr>
            <a:spLocks noGrp="1"/>
          </p:cNvSpPr>
          <p:nvPr>
            <p:ph type="body" idx="1"/>
          </p:nvPr>
        </p:nvSpPr>
        <p:spPr>
          <a:xfrm>
            <a:off x="341825" y="1642629"/>
            <a:ext cx="11488463" cy="963265"/>
          </a:xfrm>
          <a:ln>
            <a:solidFill>
              <a:srgbClr val="FFFF00"/>
            </a:solidFill>
          </a:ln>
        </p:spPr>
        <p:txBody>
          <a:bodyPr/>
          <a:lstStyle/>
          <a:p>
            <a:endParaRPr lang="fr-FR" sz="600" b="1" dirty="0" smtClean="0">
              <a:solidFill>
                <a:srgbClr val="FFFF00"/>
              </a:solidFill>
            </a:endParaRPr>
          </a:p>
          <a:p>
            <a:r>
              <a:rPr lang="fr-FR" b="1" dirty="0" smtClean="0">
                <a:solidFill>
                  <a:srgbClr val="FFFF00"/>
                </a:solidFill>
              </a:rPr>
              <a:t>Atelier </a:t>
            </a:r>
            <a:r>
              <a:rPr lang="fr-FR" b="1" cap="none" dirty="0">
                <a:solidFill>
                  <a:srgbClr val="FFFF00"/>
                </a:solidFill>
              </a:rPr>
              <a:t>GSécu</a:t>
            </a:r>
            <a:r>
              <a:rPr lang="fr-FR" b="1" dirty="0" smtClean="0">
                <a:solidFill>
                  <a:srgbClr val="FFFF00"/>
                </a:solidFill>
              </a:rPr>
              <a:t>5 : </a:t>
            </a:r>
          </a:p>
          <a:p>
            <a:r>
              <a:rPr lang="fr-FR" b="1" cap="none" dirty="0" smtClean="0">
                <a:solidFill>
                  <a:schemeClr val="tx1"/>
                </a:solidFill>
              </a:rPr>
              <a:t>LA QUALITE DE VIE AU TRAVAIL (QVT) ET LES  RISQUES PSYCHOSOCIAUX (RPS)</a:t>
            </a:r>
          </a:p>
          <a:p>
            <a:r>
              <a:rPr lang="fr-FR" b="1" cap="none" dirty="0" smtClean="0">
                <a:solidFill>
                  <a:srgbClr val="FFFF00"/>
                </a:solidFill>
              </a:rPr>
              <a:t>Durée </a:t>
            </a:r>
            <a:r>
              <a:rPr lang="fr-FR" b="1" cap="none" dirty="0">
                <a:solidFill>
                  <a:srgbClr val="FFFF00"/>
                </a:solidFill>
              </a:rPr>
              <a:t>:</a:t>
            </a:r>
            <a:r>
              <a:rPr lang="fr-FR" b="1" cap="none" dirty="0">
                <a:solidFill>
                  <a:schemeClr val="tx1"/>
                </a:solidFill>
              </a:rPr>
              <a:t> </a:t>
            </a:r>
            <a:r>
              <a:rPr lang="fr-FR" b="1" cap="none" dirty="0" smtClean="0">
                <a:solidFill>
                  <a:schemeClr val="tx1"/>
                </a:solidFill>
              </a:rPr>
              <a:t>7 </a:t>
            </a:r>
            <a:r>
              <a:rPr lang="fr-FR" b="1" cap="none" dirty="0">
                <a:solidFill>
                  <a:schemeClr val="tx1"/>
                </a:solidFill>
              </a:rPr>
              <a:t>H </a:t>
            </a:r>
            <a:r>
              <a:rPr lang="fr-FR" b="1" cap="none" dirty="0" smtClean="0">
                <a:solidFill>
                  <a:schemeClr val="tx1"/>
                </a:solidFill>
              </a:rPr>
              <a:t>                   </a:t>
            </a:r>
            <a:r>
              <a:rPr lang="fr-FR" sz="800" b="1" cap="none" dirty="0" smtClean="0">
                <a:solidFill>
                  <a:schemeClr val="tx1"/>
                </a:solidFill>
                <a:hlinkClick r:id="rId2"/>
              </a:rPr>
              <a:t>https://www.billetweb.fr/gsecu-5-la-qualite-de-vie-au-travail-qvt-et-les-risques-psychosociaux-rps#.XkZrcTXr6t0.gmail</a:t>
            </a:r>
            <a:endParaRPr lang="fr-FR" sz="800" b="1" cap="none" dirty="0">
              <a:solidFill>
                <a:schemeClr val="tx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98" y="66672"/>
            <a:ext cx="1038130" cy="156570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937" y="72268"/>
            <a:ext cx="971861" cy="1484059"/>
          </a:xfrm>
          <a:prstGeom prst="rect">
            <a:avLst/>
          </a:prstGeom>
        </p:spPr>
      </p:pic>
    </p:spTree>
    <p:extLst>
      <p:ext uri="{BB962C8B-B14F-4D97-AF65-F5344CB8AC3E}">
        <p14:creationId xmlns:p14="http://schemas.microsoft.com/office/powerpoint/2010/main" val="37215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543619"/>
            <a:ext cx="9144001" cy="1371600"/>
          </a:xfrm>
        </p:spPr>
        <p:txBody>
          <a:bodyPr rtlCol="0">
            <a:normAutofit fontScale="90000"/>
          </a:bodyPr>
          <a:lstStyle/>
          <a:p>
            <a:pPr rtl="0"/>
            <a:r>
              <a:rPr lang="fr-FR" b="1" dirty="0" smtClean="0"/>
              <a:t/>
            </a:r>
            <a:br>
              <a:rPr lang="fr-FR" b="1" dirty="0" smtClean="0"/>
            </a:br>
            <a:r>
              <a:rPr lang="fr-FR" b="1" dirty="0"/>
              <a:t/>
            </a:r>
            <a:br>
              <a:rPr lang="fr-FR" b="1" dirty="0"/>
            </a:br>
            <a:r>
              <a:rPr lang="fr-FR" b="1" dirty="0" smtClean="0"/>
              <a:t>ATELIERS  - </a:t>
            </a:r>
            <a:r>
              <a:rPr lang="fr-FR" b="1" dirty="0" smtClean="0">
                <a:solidFill>
                  <a:srgbClr val="FFFF00"/>
                </a:solidFill>
              </a:rPr>
              <a:t>Gestion sécurité  (suite)</a:t>
            </a:r>
            <a:br>
              <a:rPr lang="fr-FR" b="1" dirty="0" smtClean="0">
                <a:solidFill>
                  <a:srgbClr val="FFFF00"/>
                </a:solidFill>
              </a:rPr>
            </a:br>
            <a:r>
              <a:rPr lang="fr-FR" b="1" dirty="0" smtClean="0">
                <a:solidFill>
                  <a:srgbClr val="FFFF00"/>
                </a:solidFill>
              </a:rPr>
              <a:t>Agnès LEPELTIER</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1053852" y="1575913"/>
          <a:ext cx="10873208" cy="3024336"/>
        </p:xfrm>
        <a:graphic>
          <a:graphicData uri="http://schemas.openxmlformats.org/drawingml/2006/table">
            <a:tbl>
              <a:tblPr firstRow="1" bandRow="1">
                <a:tableStyleId>{5C22544A-7EE6-4342-B048-85BDC9FD1C3A}</a:tableStyleId>
              </a:tblPr>
              <a:tblGrid>
                <a:gridCol w="936104"/>
                <a:gridCol w="423047"/>
                <a:gridCol w="1359151"/>
                <a:gridCol w="1170130"/>
                <a:gridCol w="1548172"/>
                <a:gridCol w="1359151"/>
                <a:gridCol w="1359151"/>
                <a:gridCol w="1359151"/>
                <a:gridCol w="1359151"/>
              </a:tblGrid>
              <a:tr h="351740">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GSécu5</a:t>
                      </a:r>
                    </a:p>
                    <a:p>
                      <a:pPr marL="0" algn="l" defTabSz="914400" rtl="0" eaLnBrk="1" latinLnBrk="0" hangingPunct="1"/>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endParaRPr lang="fr-FR" dirty="0">
                        <a:solidFill>
                          <a:srgbClr val="0000FF"/>
                        </a:solidFill>
                      </a:endParaRPr>
                    </a:p>
                  </a:txBody>
                  <a:tcPr/>
                </a:tc>
                <a:tc>
                  <a:txBody>
                    <a:bodyPr/>
                    <a:lstStyle/>
                    <a:p>
                      <a:pPr algn="ctr"/>
                      <a:endParaRPr lang="fr-FR" sz="1200" dirty="0">
                        <a:solidFill>
                          <a:srgbClr val="0000FF"/>
                        </a:solidFill>
                      </a:endParaRPr>
                    </a:p>
                  </a:txBody>
                  <a:tcPr/>
                </a:tc>
                <a:tc>
                  <a:txBody>
                    <a:bodyPr/>
                    <a:lstStyle/>
                    <a:p>
                      <a:pPr algn="ctr"/>
                      <a:r>
                        <a:rPr lang="fr-FR" sz="1800" dirty="0" smtClean="0">
                          <a:solidFill>
                            <a:schemeClr val="bg1"/>
                          </a:solidFill>
                        </a:rPr>
                        <a:t>02/04</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r>
                        <a:rPr lang="fr-FR" sz="1200" b="1" baseline="0" dirty="0" smtClean="0">
                          <a:solidFill>
                            <a:schemeClr val="bg1"/>
                          </a:solidFill>
                        </a:rPr>
                        <a:t>-</a:t>
                      </a:r>
                    </a:p>
                    <a:p>
                      <a:pPr algn="ctr"/>
                      <a:r>
                        <a:rPr lang="fr-FR" sz="1800" dirty="0" smtClean="0">
                          <a:solidFill>
                            <a:schemeClr val="bg1"/>
                          </a:solidFill>
                        </a:rPr>
                        <a:t>30/04</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sz="1200" dirty="0" smtClean="0">
                        <a:solidFill>
                          <a:srgbClr val="0000FF"/>
                        </a:solidFill>
                      </a:endParaRPr>
                    </a:p>
                  </a:txBody>
                  <a:tcPr/>
                </a:tc>
                <a:tc>
                  <a:txBody>
                    <a:bodyPr/>
                    <a:lstStyle/>
                    <a:p>
                      <a:pPr algn="ctr"/>
                      <a:r>
                        <a:rPr lang="fr-FR" sz="1800" dirty="0" smtClean="0">
                          <a:solidFill>
                            <a:schemeClr val="bg1"/>
                          </a:solidFill>
                        </a:rPr>
                        <a:t>07/05</a:t>
                      </a:r>
                      <a:endParaRPr lang="fr-FR" sz="1800" b="1" baseline="0" dirty="0" smtClean="0">
                        <a:solidFill>
                          <a:schemeClr val="bg1"/>
                        </a:solidFill>
                      </a:endParaRPr>
                    </a:p>
                    <a:p>
                      <a:pPr algn="ctr"/>
                      <a:r>
                        <a:rPr lang="fr-FR" sz="18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sz="1800" dirty="0" smtClean="0">
                          <a:solidFill>
                            <a:schemeClr val="bg1"/>
                          </a:solidFill>
                        </a:rPr>
                        <a:t>03/07</a:t>
                      </a:r>
                      <a:endParaRPr lang="fr-FR" sz="1800" b="1" baseline="0" dirty="0" smtClean="0">
                        <a:solidFill>
                          <a:schemeClr val="bg1"/>
                        </a:solidFill>
                      </a:endParaRPr>
                    </a:p>
                    <a:p>
                      <a:pPr algn="ctr"/>
                      <a:r>
                        <a:rPr lang="fr-FR" sz="18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200" dirty="0">
                        <a:solidFill>
                          <a:srgbClr val="0000FF"/>
                        </a:solidFill>
                      </a:endParaRPr>
                    </a:p>
                  </a:txBody>
                  <a:tcPr/>
                </a:tc>
              </a:tr>
              <a:tr h="351740">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CSécu5</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hlinkClick r:id="rId2"/>
                        </a:rPr>
                        <a:t> https://www.billetweb.fr/gsecu-5-la-qualite-de-vie-au-travail-qvt-et-les-risques-psychosociaux-rps#.XkZrcTXr6t0.gmail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6202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4044" y="1628800"/>
            <a:ext cx="9405460"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COMMUNICATION</a:t>
            </a: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93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565912" y="1394804"/>
            <a:ext cx="9144001" cy="993262"/>
          </a:xfrm>
        </p:spPr>
        <p:txBody>
          <a:bodyPr>
            <a:normAutofit fontScale="90000"/>
          </a:bodyPr>
          <a:lstStyle/>
          <a:p>
            <a:r>
              <a:rPr lang="fr-FR" sz="2800" b="1" dirty="0" smtClean="0"/>
              <a:t>Intervenants</a:t>
            </a:r>
            <a:r>
              <a:rPr lang="fr-FR" sz="3100" b="1" dirty="0"/>
              <a:t> </a:t>
            </a:r>
            <a:r>
              <a:rPr lang="fr-FR" sz="3100" b="1" dirty="0" smtClean="0"/>
              <a:t>: </a:t>
            </a:r>
            <a:r>
              <a:rPr lang="fr-FR" sz="3200" b="1" dirty="0" smtClean="0"/>
              <a:t>Fred </a:t>
            </a:r>
            <a:r>
              <a:rPr lang="fr-FR" sz="3200" b="1" dirty="0"/>
              <a:t>MENGEOT</a:t>
            </a:r>
            <a:r>
              <a:rPr lang="fr-FR" sz="3100" b="1" dirty="0" smtClean="0"/>
              <a:t> &amp; </a:t>
            </a:r>
            <a:r>
              <a:rPr lang="fr-FR" sz="2900" b="1" dirty="0" smtClean="0"/>
              <a:t>Frédéric SOLER  </a:t>
            </a:r>
            <a:r>
              <a:rPr lang="fr-FR" sz="3100" b="1" dirty="0" smtClean="0"/>
              <a:t/>
            </a:r>
            <a:br>
              <a:rPr lang="fr-FR" sz="3100" b="1" dirty="0" smtClean="0"/>
            </a:br>
            <a:r>
              <a:rPr lang="fr-FR" sz="2000" b="1" dirty="0"/>
              <a:t>Agence </a:t>
            </a:r>
            <a:r>
              <a:rPr lang="fr-FR" sz="2000" b="1" dirty="0" smtClean="0"/>
              <a:t>de marketing digital &amp; communication</a:t>
            </a:r>
            <a:br>
              <a:rPr lang="fr-FR" sz="2000" b="1" dirty="0" smtClean="0"/>
            </a:br>
            <a:r>
              <a:rPr lang="fr-FR" sz="2000" b="1" dirty="0"/>
              <a:t/>
            </a:r>
            <a:br>
              <a:rPr lang="fr-FR" sz="2000" b="1" dirty="0"/>
            </a:b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59398" y="1321831"/>
            <a:ext cx="11665864" cy="973929"/>
          </a:xfrm>
          <a:ln>
            <a:solidFill>
              <a:srgbClr val="FFFF00"/>
            </a:solidFill>
          </a:ln>
        </p:spPr>
        <p:txBody>
          <a:bodyPr/>
          <a:lstStyle/>
          <a:p>
            <a:r>
              <a:rPr lang="fr-FR" b="1" dirty="0">
                <a:solidFill>
                  <a:srgbClr val="FFFF00"/>
                </a:solidFill>
              </a:rPr>
              <a:t>Atelier </a:t>
            </a:r>
            <a:r>
              <a:rPr lang="fr-FR" b="1" dirty="0" smtClean="0">
                <a:solidFill>
                  <a:srgbClr val="FFFF00"/>
                </a:solidFill>
              </a:rPr>
              <a:t>com1 </a:t>
            </a:r>
            <a:r>
              <a:rPr lang="fr-FR" b="1" dirty="0">
                <a:solidFill>
                  <a:srgbClr val="FFFF00"/>
                </a:solidFill>
              </a:rPr>
              <a:t>: </a:t>
            </a:r>
            <a:endParaRPr lang="fr-FR" b="1" dirty="0" smtClean="0">
              <a:solidFill>
                <a:srgbClr val="FFFF00"/>
              </a:solidFill>
            </a:endParaRPr>
          </a:p>
          <a:p>
            <a:r>
              <a:rPr lang="fr-FR" sz="1900" b="1" dirty="0" smtClean="0">
                <a:solidFill>
                  <a:schemeClr val="tx1"/>
                </a:solidFill>
              </a:rPr>
              <a:t>La transformation digitale</a:t>
            </a: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https://www.billetweb.fr/com1-transformation-digitale#.XkZr4OnKjxQ.gmail</a:t>
            </a:r>
            <a:endParaRPr lang="fr-FR" sz="800" b="1" cap="none" dirty="0">
              <a:solidFill>
                <a:schemeClr val="tx1"/>
              </a:solidFill>
            </a:endParaRPr>
          </a:p>
        </p:txBody>
      </p:sp>
      <p:sp>
        <p:nvSpPr>
          <p:cNvPr id="25" name="Espace réservé du texte 11"/>
          <p:cNvSpPr txBox="1">
            <a:spLocks/>
          </p:cNvSpPr>
          <p:nvPr/>
        </p:nvSpPr>
        <p:spPr>
          <a:xfrm>
            <a:off x="256724" y="2388066"/>
            <a:ext cx="11665865" cy="3849245"/>
          </a:xfrm>
          <a:prstGeom prst="rect">
            <a:avLst/>
          </a:prstGeom>
          <a:ln>
            <a:solidFill>
              <a:srgbClr val="FFFF00"/>
            </a:solidFill>
          </a:ln>
        </p:spPr>
        <p:txBody>
          <a:bodyPr vert="horz" lIns="72000" tIns="45720" rIns="91440" bIns="4680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100" b="1" dirty="0" smtClean="0">
                <a:solidFill>
                  <a:srgbClr val="FFFF00"/>
                </a:solidFill>
              </a:rPr>
              <a:t>La </a:t>
            </a:r>
            <a:r>
              <a:rPr lang="fr-FR" sz="2100" b="1" dirty="0">
                <a:solidFill>
                  <a:srgbClr val="FFFF00"/>
                </a:solidFill>
              </a:rPr>
              <a:t>transformation digitale </a:t>
            </a:r>
            <a:r>
              <a:rPr lang="fr-FR" sz="2100" b="1" dirty="0" smtClean="0">
                <a:solidFill>
                  <a:srgbClr val="FFFF00"/>
                </a:solidFill>
              </a:rPr>
              <a:t>de l’entreprise :</a:t>
            </a:r>
          </a:p>
          <a:p>
            <a:pPr>
              <a:lnSpc>
                <a:spcPct val="110000"/>
              </a:lnSpc>
              <a:spcBef>
                <a:spcPts val="0"/>
              </a:spcBef>
              <a:buClr>
                <a:srgbClr val="FFFF00"/>
              </a:buClr>
              <a:buFont typeface="Wingdings" panose="05000000000000000000" pitchFamily="2" charset="2"/>
              <a:buChar char="ü"/>
            </a:pPr>
            <a:r>
              <a:rPr lang="fr-FR" sz="2000" dirty="0" smtClean="0"/>
              <a:t>Analyse du parcours client : Comment ? Pourquoi ?</a:t>
            </a:r>
          </a:p>
          <a:p>
            <a:pPr>
              <a:lnSpc>
                <a:spcPct val="110000"/>
              </a:lnSpc>
              <a:spcBef>
                <a:spcPts val="0"/>
              </a:spcBef>
              <a:buClr>
                <a:srgbClr val="FFFF00"/>
              </a:buClr>
              <a:buFont typeface="Wingdings" panose="05000000000000000000" pitchFamily="2" charset="2"/>
              <a:buChar char="ü"/>
            </a:pPr>
            <a:r>
              <a:rPr lang="fr-FR" sz="2000" dirty="0"/>
              <a:t>Les différents outils liés à la transformation digitale </a:t>
            </a:r>
            <a:r>
              <a:rPr lang="fr-FR" sz="2000" dirty="0" smtClean="0"/>
              <a:t>: CRM</a:t>
            </a:r>
            <a:r>
              <a:rPr lang="fr-FR" sz="2000" dirty="0"/>
              <a:t>, Fichier, Bases de données, </a:t>
            </a:r>
            <a:r>
              <a:rPr lang="fr-FR" sz="2000" dirty="0" smtClean="0"/>
              <a:t>logiciel……- l’autonomie </a:t>
            </a:r>
            <a:r>
              <a:rPr lang="fr-FR" sz="2000" dirty="0"/>
              <a:t>et l’automation</a:t>
            </a:r>
            <a:endParaRPr lang="fr-FR" sz="2000" dirty="0" smtClean="0"/>
          </a:p>
          <a:p>
            <a:pPr lvl="0">
              <a:lnSpc>
                <a:spcPct val="110000"/>
              </a:lnSpc>
              <a:spcBef>
                <a:spcPts val="0"/>
              </a:spcBef>
              <a:buClr>
                <a:srgbClr val="FFFF00"/>
              </a:buClr>
              <a:buFont typeface="Wingdings" panose="05000000000000000000" pitchFamily="2" charset="2"/>
              <a:buChar char="ü"/>
            </a:pPr>
            <a:r>
              <a:rPr lang="fr-FR" sz="2000" dirty="0" smtClean="0"/>
              <a:t>Choix du site internet : site </a:t>
            </a:r>
            <a:r>
              <a:rPr lang="fr-FR" sz="2000" dirty="0"/>
              <a:t>vitrine, soit site E-shop ou </a:t>
            </a:r>
            <a:r>
              <a:rPr lang="fr-FR" sz="2000" dirty="0" smtClean="0"/>
              <a:t>E-commerce</a:t>
            </a:r>
            <a:endParaRPr lang="fr-FR" sz="2000" dirty="0"/>
          </a:p>
          <a:p>
            <a:pPr>
              <a:lnSpc>
                <a:spcPct val="110000"/>
              </a:lnSpc>
              <a:spcBef>
                <a:spcPts val="0"/>
              </a:spcBef>
              <a:buClr>
                <a:srgbClr val="FFFF00"/>
              </a:buClr>
              <a:buFont typeface="Wingdings" panose="05000000000000000000" pitchFamily="2" charset="2"/>
              <a:buChar char="ü"/>
            </a:pPr>
            <a:r>
              <a:rPr lang="fr-FR" sz="2000" dirty="0"/>
              <a:t>Les 5 règles de fonctionnement d’un site </a:t>
            </a:r>
            <a:r>
              <a:rPr lang="fr-FR" sz="2000" dirty="0" smtClean="0"/>
              <a:t>internet </a:t>
            </a:r>
            <a:endParaRPr lang="fr-FR" sz="2000" dirty="0"/>
          </a:p>
          <a:p>
            <a:pPr>
              <a:lnSpc>
                <a:spcPct val="110000"/>
              </a:lnSpc>
              <a:spcBef>
                <a:spcPts val="0"/>
              </a:spcBef>
              <a:buClr>
                <a:srgbClr val="FFFF00"/>
              </a:buClr>
              <a:buFont typeface="Wingdings" panose="05000000000000000000" pitchFamily="2" charset="2"/>
              <a:buChar char="ü"/>
            </a:pPr>
            <a:r>
              <a:rPr lang="fr-FR" sz="2000" dirty="0" smtClean="0"/>
              <a:t>Les </a:t>
            </a:r>
            <a:r>
              <a:rPr lang="fr-FR" sz="2000" dirty="0"/>
              <a:t>déclinaisons du site </a:t>
            </a:r>
            <a:r>
              <a:rPr lang="fr-FR" sz="2000" dirty="0" smtClean="0"/>
              <a:t>internet</a:t>
            </a:r>
            <a:endParaRPr lang="fr-FR" sz="2000" dirty="0"/>
          </a:p>
          <a:p>
            <a:pPr>
              <a:lnSpc>
                <a:spcPct val="110000"/>
              </a:lnSpc>
              <a:spcBef>
                <a:spcPts val="0"/>
              </a:spcBef>
              <a:buClr>
                <a:srgbClr val="FFFF00"/>
              </a:buClr>
              <a:buFont typeface="Wingdings" panose="05000000000000000000" pitchFamily="2" charset="2"/>
              <a:buChar char="ü"/>
            </a:pPr>
            <a:r>
              <a:rPr lang="fr-FR" sz="2000" dirty="0" smtClean="0"/>
              <a:t>Les </a:t>
            </a:r>
            <a:r>
              <a:rPr lang="fr-FR" sz="2000" dirty="0"/>
              <a:t>plaquettes et outils de </a:t>
            </a:r>
            <a:r>
              <a:rPr lang="fr-FR" sz="2000" dirty="0" smtClean="0"/>
              <a:t>com </a:t>
            </a:r>
            <a:r>
              <a:rPr lang="fr-FR" sz="2000" dirty="0"/>
              <a:t>de l’entreprise qui se fabriquent en version papier et </a:t>
            </a:r>
            <a:r>
              <a:rPr lang="fr-FR" sz="2000" dirty="0" smtClean="0"/>
              <a:t>digital</a:t>
            </a:r>
          </a:p>
          <a:p>
            <a:pPr>
              <a:lnSpc>
                <a:spcPct val="110000"/>
              </a:lnSpc>
              <a:spcBef>
                <a:spcPts val="0"/>
              </a:spcBef>
              <a:buClr>
                <a:srgbClr val="FFFF00"/>
              </a:buClr>
              <a:buFont typeface="Wingdings" panose="05000000000000000000" pitchFamily="2" charset="2"/>
              <a:buChar char="ü"/>
            </a:pPr>
            <a:endParaRPr lang="fr-FR" sz="2000" dirty="0" smtClean="0"/>
          </a:p>
          <a:p>
            <a:pPr marL="0" indent="0" algn="ctr">
              <a:lnSpc>
                <a:spcPct val="110000"/>
              </a:lnSpc>
              <a:spcBef>
                <a:spcPts val="0"/>
              </a:spcBef>
              <a:buClr>
                <a:srgbClr val="FFFF00"/>
              </a:buClr>
              <a:buNone/>
              <a:tabLst>
                <a:tab pos="5400040" algn="r"/>
              </a:tabLst>
            </a:pPr>
            <a:r>
              <a:rPr lang="fr-FR" sz="1900" b="1" dirty="0" smtClean="0">
                <a:solidFill>
                  <a:srgbClr val="FFFF00"/>
                </a:solidFill>
              </a:rPr>
              <a:t>Cet atelier vous permettra de mettre en ava</a:t>
            </a:r>
            <a:r>
              <a:rPr lang="fr-FR" sz="1900" b="1" dirty="0">
                <a:solidFill>
                  <a:srgbClr val="FFFF00"/>
                </a:solidFill>
              </a:rPr>
              <a:t>nt </a:t>
            </a:r>
            <a:r>
              <a:rPr lang="fr-FR" sz="1900" b="1" dirty="0" smtClean="0">
                <a:solidFill>
                  <a:srgbClr val="FFFF00"/>
                </a:solidFill>
              </a:rPr>
              <a:t>le “</a:t>
            </a:r>
            <a:r>
              <a:rPr lang="fr-FR" sz="1900" b="1" dirty="0">
                <a:solidFill>
                  <a:srgbClr val="FFFF00"/>
                </a:solidFill>
              </a:rPr>
              <a:t>plan de digitalisation” </a:t>
            </a:r>
            <a:endParaRPr lang="fr-FR" sz="1900" b="1" dirty="0" smtClean="0">
              <a:solidFill>
                <a:srgbClr val="FFFF00"/>
              </a:solidFill>
            </a:endParaRPr>
          </a:p>
          <a:p>
            <a:pPr marL="0" indent="0" algn="ctr">
              <a:lnSpc>
                <a:spcPct val="110000"/>
              </a:lnSpc>
              <a:spcBef>
                <a:spcPts val="0"/>
              </a:spcBef>
              <a:buClr>
                <a:srgbClr val="FFFF00"/>
              </a:buClr>
              <a:buNone/>
              <a:tabLst>
                <a:tab pos="5400040" algn="r"/>
              </a:tabLst>
            </a:pPr>
            <a:r>
              <a:rPr lang="fr-FR" sz="1900" b="1" dirty="0" smtClean="0">
                <a:solidFill>
                  <a:srgbClr val="FFFF00"/>
                </a:solidFill>
              </a:rPr>
              <a:t>avec la </a:t>
            </a:r>
            <a:r>
              <a:rPr lang="fr-FR" sz="1900" b="1" dirty="0">
                <a:solidFill>
                  <a:srgbClr val="FFFF00"/>
                </a:solidFill>
              </a:rPr>
              <a:t>création d’un cas concret d’une entreprise dans la session de formation.</a:t>
            </a:r>
          </a:p>
          <a:p>
            <a:pPr marL="0" lvl="0" indent="0" algn="ctr">
              <a:lnSpc>
                <a:spcPct val="110000"/>
              </a:lnSpc>
              <a:spcBef>
                <a:spcPts val="0"/>
              </a:spcBef>
              <a:buClr>
                <a:srgbClr val="FFFF00"/>
              </a:buClr>
              <a:buNone/>
              <a:tabLst>
                <a:tab pos="5400040" algn="r"/>
              </a:tabLst>
            </a:pPr>
            <a:r>
              <a:rPr lang="fr-FR" sz="2200" b="1" dirty="0" smtClean="0">
                <a:solidFill>
                  <a:srgbClr val="FFFF00"/>
                </a:solidFill>
              </a:rPr>
              <a:t>                                                                                 </a:t>
            </a:r>
            <a:endParaRPr lang="fr-FR" sz="2200" b="1" dirty="0">
              <a:solidFill>
                <a:srgbClr val="FFFF0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5" y="219834"/>
            <a:ext cx="1324744" cy="974682"/>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704" y="193580"/>
            <a:ext cx="910964" cy="1000936"/>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6900" y="103749"/>
            <a:ext cx="1599032" cy="930049"/>
          </a:xfrm>
          <a:prstGeom prst="rect">
            <a:avLst/>
          </a:prstGeom>
        </p:spPr>
      </p:pic>
    </p:spTree>
    <p:extLst>
      <p:ext uri="{BB962C8B-B14F-4D97-AF65-F5344CB8AC3E}">
        <p14:creationId xmlns:p14="http://schemas.microsoft.com/office/powerpoint/2010/main" val="15887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543619"/>
            <a:ext cx="9144001" cy="1371600"/>
          </a:xfrm>
        </p:spPr>
        <p:txBody>
          <a:bodyPr rtlCol="0">
            <a:normAutofit fontScale="90000"/>
          </a:bodyPr>
          <a:lstStyle/>
          <a:p>
            <a:pPr rtl="0"/>
            <a:r>
              <a:rPr lang="fr-FR" b="1" dirty="0" smtClean="0"/>
              <a:t/>
            </a:r>
            <a:br>
              <a:rPr lang="fr-FR" b="1" dirty="0" smtClean="0"/>
            </a:br>
            <a:r>
              <a:rPr lang="fr-FR" b="1" dirty="0"/>
              <a:t/>
            </a:r>
            <a:br>
              <a:rPr lang="fr-FR" b="1" dirty="0"/>
            </a:br>
            <a:r>
              <a:rPr lang="fr-FR" b="1" dirty="0" smtClean="0"/>
              <a:t>ATELIERS  - </a:t>
            </a:r>
            <a:r>
              <a:rPr lang="fr-FR" b="1" dirty="0" smtClean="0">
                <a:solidFill>
                  <a:srgbClr val="FFFF00"/>
                </a:solidFill>
              </a:rPr>
              <a:t>Gestion communication </a:t>
            </a:r>
            <a:br>
              <a:rPr lang="fr-FR" b="1" dirty="0" smtClean="0">
                <a:solidFill>
                  <a:srgbClr val="FFFF00"/>
                </a:solidFill>
              </a:rPr>
            </a:br>
            <a:r>
              <a:rPr lang="fr-FR" b="1" dirty="0" smtClean="0">
                <a:solidFill>
                  <a:srgbClr val="FFFF00"/>
                </a:solidFill>
              </a:rPr>
              <a:t>Fred MENGEOT &amp; Frédéric SOLER</a:t>
            </a:r>
            <a:br>
              <a:rPr lang="fr-FR" b="1" dirty="0" smtClean="0">
                <a:solidFill>
                  <a:srgbClr val="FFFF00"/>
                </a:solidFill>
              </a:rPr>
            </a:br>
            <a:endParaRPr lang="fr-FR" dirty="0"/>
          </a:p>
        </p:txBody>
      </p:sp>
      <p:sp>
        <p:nvSpPr>
          <p:cNvPr id="2" name="Espace réservé du contenu 1"/>
          <p:cNvSpPr>
            <a:spLocks noGrp="1"/>
          </p:cNvSpPr>
          <p:nvPr>
            <p:ph idx="1"/>
          </p:nvPr>
        </p:nvSpPr>
        <p:spPr>
          <a:xfrm>
            <a:off x="1557908" y="1915219"/>
            <a:ext cx="9134391" cy="4114801"/>
          </a:xfrm>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1053852" y="1575913"/>
          <a:ext cx="10873208" cy="2445216"/>
        </p:xfrm>
        <a:graphic>
          <a:graphicData uri="http://schemas.openxmlformats.org/drawingml/2006/table">
            <a:tbl>
              <a:tblPr firstRow="1" bandRow="1">
                <a:tableStyleId>{5C22544A-7EE6-4342-B048-85BDC9FD1C3A}</a:tableStyleId>
              </a:tblPr>
              <a:tblGrid>
                <a:gridCol w="936104"/>
                <a:gridCol w="423047"/>
                <a:gridCol w="1359151"/>
                <a:gridCol w="1170130"/>
                <a:gridCol w="1548172"/>
                <a:gridCol w="1359151"/>
                <a:gridCol w="1359151"/>
                <a:gridCol w="1359151"/>
                <a:gridCol w="1359151"/>
              </a:tblGrid>
              <a:tr h="351740">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COM1</a:t>
                      </a:r>
                    </a:p>
                    <a:p>
                      <a:pPr marL="0" algn="l" defTabSz="914400" rtl="0" eaLnBrk="1" latinLnBrk="0" hangingPunct="1"/>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r>
                        <a:rPr lang="fr-FR" sz="1800" dirty="0" smtClean="0">
                          <a:solidFill>
                            <a:schemeClr val="bg1"/>
                          </a:solidFill>
                        </a:rPr>
                        <a:t>25/02</a:t>
                      </a:r>
                      <a:endParaRPr lang="fr-FR" sz="1800" b="1"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dirty="0">
                        <a:solidFill>
                          <a:srgbClr val="0000FF"/>
                        </a:solidFill>
                      </a:endParaRPr>
                    </a:p>
                  </a:txBody>
                  <a:tcPr/>
                </a:tc>
                <a:tc>
                  <a:txBody>
                    <a:bodyPr/>
                    <a:lstStyle/>
                    <a:p>
                      <a:pPr algn="ctr"/>
                      <a:r>
                        <a:rPr lang="fr-FR" sz="1800" dirty="0" smtClean="0">
                          <a:solidFill>
                            <a:schemeClr val="bg1"/>
                          </a:solidFill>
                        </a:rPr>
                        <a:t>16/03</a:t>
                      </a:r>
                      <a:endParaRPr lang="fr-FR" sz="1800" b="1"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200" dirty="0">
                        <a:solidFill>
                          <a:srgbClr val="0000FF"/>
                        </a:solidFill>
                      </a:endParaRPr>
                    </a:p>
                  </a:txBody>
                  <a:tcPr/>
                </a:tc>
                <a:tc>
                  <a:txBody>
                    <a:bodyPr/>
                    <a:lstStyle/>
                    <a:p>
                      <a:pPr algn="ctr"/>
                      <a:r>
                        <a:rPr lang="fr-FR" sz="1800" dirty="0" smtClean="0">
                          <a:solidFill>
                            <a:schemeClr val="bg1"/>
                          </a:solidFill>
                        </a:rPr>
                        <a:t>27/04</a:t>
                      </a:r>
                      <a:endParaRPr lang="fr-FR" sz="1800" b="1" baseline="0" dirty="0" smtClean="0">
                        <a:solidFill>
                          <a:schemeClr val="bg1"/>
                        </a:solidFill>
                      </a:endParaRP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200" dirty="0" smtClean="0">
                        <a:solidFill>
                          <a:srgbClr val="0000FF"/>
                        </a:solidFill>
                      </a:endParaRPr>
                    </a:p>
                  </a:txBody>
                  <a:tcPr/>
                </a:tc>
                <a:tc>
                  <a:txBody>
                    <a:bodyPr/>
                    <a:lstStyle/>
                    <a:p>
                      <a:pPr algn="ctr"/>
                      <a:r>
                        <a:rPr lang="fr-FR" sz="1800" dirty="0" smtClean="0">
                          <a:solidFill>
                            <a:schemeClr val="bg1"/>
                          </a:solidFill>
                        </a:rPr>
                        <a:t>29/05</a:t>
                      </a: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r>
                        <a:rPr lang="fr-FR" sz="2800" dirty="0" smtClean="0">
                          <a:solidFill>
                            <a:schemeClr val="bg1"/>
                          </a:solidFill>
                        </a:rPr>
                        <a:t> </a:t>
                      </a: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r>
                        <a:rPr lang="fr-FR" sz="1800" dirty="0" smtClean="0">
                          <a:solidFill>
                            <a:schemeClr val="bg1"/>
                          </a:solidFill>
                        </a:rPr>
                        <a:t>06/07</a:t>
                      </a:r>
                    </a:p>
                    <a:p>
                      <a:pPr algn="ct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200" dirty="0">
                        <a:solidFill>
                          <a:srgbClr val="0000FF"/>
                        </a:solidFill>
                      </a:endParaRPr>
                    </a:p>
                  </a:txBody>
                  <a:tcPr/>
                </a:tc>
              </a:tr>
              <a:tr h="351740">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COM1</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  </a:t>
                      </a:r>
                      <a:r>
                        <a:rPr lang="fr-FR" sz="1200" b="1" cap="none" dirty="0" smtClean="0">
                          <a:solidFill>
                            <a:schemeClr val="tx1"/>
                          </a:solidFill>
                          <a:hlinkClick r:id="rId2"/>
                        </a:rPr>
                        <a:t>https://www.billetweb.fr/com1-transformation-digitale#.XkZr4OnKjxQ.gmail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399897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441" y="1628800"/>
            <a:ext cx="10658687"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L’Anglais d’Entreprise</a:t>
            </a: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4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677741" y="1133642"/>
            <a:ext cx="9144001" cy="993262"/>
          </a:xfrm>
        </p:spPr>
        <p:txBody>
          <a:bodyPr>
            <a:normAutofit fontScale="90000"/>
          </a:bodyPr>
          <a:lstStyle/>
          <a:p>
            <a:r>
              <a:rPr lang="fr-FR" sz="3100" b="1" dirty="0"/>
              <a:t>Intervenante : </a:t>
            </a:r>
            <a:r>
              <a:rPr lang="fr-FR" sz="3100" b="1" dirty="0" smtClean="0"/>
              <a:t>Virginie WIBLÉ - DUBUIS</a:t>
            </a:r>
            <a:br>
              <a:rPr lang="fr-FR" sz="3100" b="1" dirty="0" smtClean="0"/>
            </a:br>
            <a:r>
              <a:rPr lang="fr-FR" sz="2800" b="1" dirty="0" smtClean="0"/>
              <a:t>Agence de communication globale</a:t>
            </a:r>
            <a:r>
              <a:rPr lang="fr-FR" sz="2800" b="1" dirty="0"/>
              <a:t>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199994" y="1747952"/>
            <a:ext cx="11665864" cy="973929"/>
          </a:xfrm>
          <a:ln>
            <a:solidFill>
              <a:srgbClr val="FFFF00"/>
            </a:solidFill>
          </a:ln>
        </p:spPr>
        <p:txBody>
          <a:bodyPr/>
          <a:lstStyle/>
          <a:p>
            <a:r>
              <a:rPr lang="fr-FR" b="1" dirty="0">
                <a:solidFill>
                  <a:srgbClr val="FFFF00"/>
                </a:solidFill>
              </a:rPr>
              <a:t>ATELIER </a:t>
            </a:r>
            <a:r>
              <a:rPr lang="fr-FR" b="1" dirty="0" smtClean="0">
                <a:solidFill>
                  <a:srgbClr val="FFFF00"/>
                </a:solidFill>
              </a:rPr>
              <a:t>COM2 </a:t>
            </a:r>
            <a:r>
              <a:rPr lang="fr-FR" b="1" dirty="0">
                <a:solidFill>
                  <a:srgbClr val="FFFF00"/>
                </a:solidFill>
              </a:rPr>
              <a:t>: </a:t>
            </a:r>
            <a:endParaRPr lang="fr-FR" b="1" dirty="0" smtClean="0">
              <a:solidFill>
                <a:srgbClr val="FFFF00"/>
              </a:solidFill>
            </a:endParaRPr>
          </a:p>
          <a:p>
            <a:r>
              <a:rPr lang="fr-FR" b="1" dirty="0" smtClean="0">
                <a:solidFill>
                  <a:schemeClr val="tx1"/>
                </a:solidFill>
              </a:rPr>
              <a:t>FACEBOOK – NIVEAU DÉBUTANT</a:t>
            </a:r>
          </a:p>
          <a:p>
            <a:r>
              <a:rPr lang="fr-FR" b="1" dirty="0" smtClean="0">
                <a:solidFill>
                  <a:srgbClr val="FFFF00"/>
                </a:solidFill>
              </a:rPr>
              <a:t>Durée </a:t>
            </a:r>
            <a:r>
              <a:rPr lang="fr-FR" b="1" dirty="0">
                <a:solidFill>
                  <a:srgbClr val="FFFF00"/>
                </a:solidFill>
              </a:rPr>
              <a:t>: </a:t>
            </a:r>
            <a:r>
              <a:rPr lang="fr-FR" b="1" dirty="0" smtClean="0">
                <a:solidFill>
                  <a:schemeClr val="tx1"/>
                </a:solidFill>
              </a:rPr>
              <a:t>7H                                                          </a:t>
            </a:r>
            <a:r>
              <a:rPr lang="fr-FR" sz="800" b="1" cap="none" dirty="0" smtClean="0">
                <a:solidFill>
                  <a:schemeClr val="tx1"/>
                </a:solidFill>
                <a:hlinkClick r:id="rId2"/>
              </a:rPr>
              <a:t>https://www.billetweb.fr/com2-facebook-niveau-debutant#.XkeC7Qg4gxk.gmail</a:t>
            </a:r>
            <a:endParaRPr lang="fr-FR" sz="800" b="1" cap="none" dirty="0">
              <a:solidFill>
                <a:schemeClr val="tx1"/>
              </a:solidFill>
            </a:endParaRPr>
          </a:p>
        </p:txBody>
      </p:sp>
      <p:sp>
        <p:nvSpPr>
          <p:cNvPr id="25" name="Espace réservé du texte 11"/>
          <p:cNvSpPr txBox="1">
            <a:spLocks/>
          </p:cNvSpPr>
          <p:nvPr/>
        </p:nvSpPr>
        <p:spPr>
          <a:xfrm>
            <a:off x="199993" y="2819626"/>
            <a:ext cx="11665865" cy="3705718"/>
          </a:xfrm>
          <a:prstGeom prst="rect">
            <a:avLst/>
          </a:prstGeom>
          <a:ln>
            <a:solidFill>
              <a:srgbClr val="FFFF00"/>
            </a:solidFill>
          </a:ln>
        </p:spPr>
        <p:txBody>
          <a:bodyPr vert="horz" lIns="72000" tIns="45720" rIns="91440" bIns="46800" rtlCol="0">
            <a:normAutofit fontScale="77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700" b="1" dirty="0">
                <a:solidFill>
                  <a:srgbClr val="FFFF00"/>
                </a:solidFill>
              </a:rPr>
              <a:t>A</a:t>
            </a:r>
            <a:r>
              <a:rPr lang="fr-FR" sz="2700" b="1" dirty="0" smtClean="0">
                <a:solidFill>
                  <a:srgbClr val="FFFF00"/>
                </a:solidFill>
              </a:rPr>
              <a:t>pprendre </a:t>
            </a:r>
            <a:r>
              <a:rPr lang="fr-FR" sz="2700" b="1" dirty="0">
                <a:solidFill>
                  <a:srgbClr val="FFFF00"/>
                </a:solidFill>
              </a:rPr>
              <a:t>à animer une page </a:t>
            </a:r>
            <a:r>
              <a:rPr lang="fr-FR" sz="2700" b="1" dirty="0" smtClean="0">
                <a:solidFill>
                  <a:srgbClr val="FFFF00"/>
                </a:solidFill>
              </a:rPr>
              <a:t>FACEBOOK </a:t>
            </a:r>
            <a:r>
              <a:rPr lang="fr-FR" sz="2700" b="1" dirty="0">
                <a:solidFill>
                  <a:srgbClr val="FFFF00"/>
                </a:solidFill>
              </a:rPr>
              <a:t>à </a:t>
            </a:r>
            <a:r>
              <a:rPr lang="fr-FR" sz="2700" b="1" dirty="0" smtClean="0">
                <a:solidFill>
                  <a:srgbClr val="FFFF00"/>
                </a:solidFill>
              </a:rPr>
              <a:t>vocation professionnelle </a:t>
            </a:r>
            <a:r>
              <a:rPr lang="fr-FR" sz="2700" b="1" dirty="0">
                <a:solidFill>
                  <a:srgbClr val="FFFF00"/>
                </a:solidFill>
              </a:rPr>
              <a:t>afin d’améliorer sa visibilité</a:t>
            </a:r>
            <a:r>
              <a:rPr lang="fr-FR" sz="2300" b="1" dirty="0" smtClean="0">
                <a:solidFill>
                  <a:srgbClr val="FFFF00"/>
                </a:solidFill>
              </a:rPr>
              <a:t>.</a:t>
            </a:r>
          </a:p>
          <a:p>
            <a:pPr marL="0" indent="0">
              <a:lnSpc>
                <a:spcPct val="100000"/>
              </a:lnSpc>
              <a:spcBef>
                <a:spcPts val="0"/>
              </a:spcBef>
              <a:buNone/>
            </a:pPr>
            <a:r>
              <a:rPr lang="fr-FR" sz="2300" b="1" dirty="0" smtClean="0">
                <a:solidFill>
                  <a:srgbClr val="FFFF00"/>
                </a:solidFill>
              </a:rPr>
              <a:t>Pré requis : </a:t>
            </a:r>
            <a:r>
              <a:rPr lang="fr-FR" sz="2300" dirty="0" smtClean="0"/>
              <a:t>amener </a:t>
            </a:r>
            <a:r>
              <a:rPr lang="fr-FR" sz="2300" dirty="0"/>
              <a:t>son ordinateur portable. Avoir un compte </a:t>
            </a:r>
            <a:r>
              <a:rPr lang="fr-FR" sz="2300" dirty="0" smtClean="0"/>
              <a:t>Facebook </a:t>
            </a:r>
            <a:r>
              <a:rPr lang="fr-FR" sz="2300" dirty="0"/>
              <a:t>à usage professionnel.</a:t>
            </a:r>
            <a:r>
              <a:rPr lang="fr-FR" sz="2000" dirty="0"/>
              <a:t> </a:t>
            </a:r>
          </a:p>
          <a:p>
            <a:pPr>
              <a:lnSpc>
                <a:spcPct val="100000"/>
              </a:lnSpc>
              <a:spcBef>
                <a:spcPts val="0"/>
              </a:spcBef>
              <a:buClr>
                <a:srgbClr val="FFFF00"/>
              </a:buClr>
              <a:buFont typeface="Wingdings" panose="05000000000000000000" pitchFamily="2" charset="2"/>
              <a:buChar char="ü"/>
            </a:pPr>
            <a:r>
              <a:rPr lang="fr-FR" b="1" dirty="0" smtClean="0"/>
              <a:t>Présentation </a:t>
            </a:r>
            <a:r>
              <a:rPr lang="fr-FR" dirty="0" smtClean="0"/>
              <a:t>générale </a:t>
            </a:r>
            <a:r>
              <a:rPr lang="fr-FR" dirty="0"/>
              <a:t>des réseaux sociaux existants et leur </a:t>
            </a:r>
            <a:r>
              <a:rPr lang="fr-FR" dirty="0" smtClean="0"/>
              <a:t>utilisation</a:t>
            </a:r>
          </a:p>
          <a:p>
            <a:pPr>
              <a:lnSpc>
                <a:spcPct val="100000"/>
              </a:lnSpc>
              <a:spcBef>
                <a:spcPts val="0"/>
              </a:spcBef>
              <a:buClr>
                <a:srgbClr val="FFFF00"/>
              </a:buClr>
              <a:buFont typeface="Wingdings" panose="05000000000000000000" pitchFamily="2" charset="2"/>
              <a:buChar char="ü"/>
            </a:pPr>
            <a:r>
              <a:rPr lang="fr-FR" b="1" dirty="0" smtClean="0"/>
              <a:t>Vocabulaire </a:t>
            </a:r>
            <a:r>
              <a:rPr lang="fr-FR" dirty="0"/>
              <a:t>des réseaux </a:t>
            </a:r>
            <a:r>
              <a:rPr lang="fr-FR" dirty="0" smtClean="0"/>
              <a:t>sociaux</a:t>
            </a:r>
          </a:p>
          <a:p>
            <a:pPr>
              <a:lnSpc>
                <a:spcPct val="100000"/>
              </a:lnSpc>
              <a:spcBef>
                <a:spcPts val="0"/>
              </a:spcBef>
              <a:buClr>
                <a:srgbClr val="FFFF00"/>
              </a:buClr>
              <a:buFont typeface="Wingdings" panose="05000000000000000000" pitchFamily="2" charset="2"/>
              <a:buChar char="ü"/>
            </a:pPr>
            <a:r>
              <a:rPr lang="fr-FR" b="1" dirty="0" smtClean="0"/>
              <a:t>Présentation</a:t>
            </a:r>
            <a:r>
              <a:rPr lang="fr-FR" dirty="0" smtClean="0"/>
              <a:t> générale de Facebook</a:t>
            </a:r>
          </a:p>
          <a:p>
            <a:pPr>
              <a:lnSpc>
                <a:spcPct val="100000"/>
              </a:lnSpc>
              <a:spcBef>
                <a:spcPts val="0"/>
              </a:spcBef>
              <a:buClr>
                <a:srgbClr val="FFFF00"/>
              </a:buClr>
              <a:buFont typeface="Wingdings" panose="05000000000000000000" pitchFamily="2" charset="2"/>
              <a:buChar char="ü"/>
            </a:pPr>
            <a:r>
              <a:rPr lang="fr-FR" b="1" dirty="0" smtClean="0"/>
              <a:t>Création</a:t>
            </a:r>
            <a:r>
              <a:rPr lang="fr-FR" dirty="0" smtClean="0"/>
              <a:t> </a:t>
            </a:r>
            <a:r>
              <a:rPr lang="fr-FR" dirty="0"/>
              <a:t>d’une page professionnelle et </a:t>
            </a:r>
            <a:r>
              <a:rPr lang="fr-FR" dirty="0" smtClean="0"/>
              <a:t>paramétrage</a:t>
            </a:r>
          </a:p>
          <a:p>
            <a:pPr>
              <a:lnSpc>
                <a:spcPct val="100000"/>
              </a:lnSpc>
              <a:spcBef>
                <a:spcPts val="0"/>
              </a:spcBef>
              <a:buClr>
                <a:srgbClr val="FFFF00"/>
              </a:buClr>
              <a:buFont typeface="Wingdings" panose="05000000000000000000" pitchFamily="2" charset="2"/>
              <a:buChar char="ü"/>
            </a:pPr>
            <a:r>
              <a:rPr lang="fr-FR" b="1" dirty="0" smtClean="0"/>
              <a:t>Les </a:t>
            </a:r>
            <a:r>
              <a:rPr lang="fr-FR" b="1" dirty="0"/>
              <a:t>informations essentielles </a:t>
            </a:r>
            <a:r>
              <a:rPr lang="fr-FR" dirty="0"/>
              <a:t>pour bien renseigner sa </a:t>
            </a:r>
            <a:r>
              <a:rPr lang="fr-FR" dirty="0" smtClean="0"/>
              <a:t>page</a:t>
            </a:r>
          </a:p>
          <a:p>
            <a:pPr>
              <a:lnSpc>
                <a:spcPct val="100000"/>
              </a:lnSpc>
              <a:spcBef>
                <a:spcPts val="0"/>
              </a:spcBef>
              <a:buClr>
                <a:srgbClr val="FFFF00"/>
              </a:buClr>
              <a:buFont typeface="Wingdings" panose="05000000000000000000" pitchFamily="2" charset="2"/>
              <a:buChar char="ü"/>
            </a:pPr>
            <a:r>
              <a:rPr lang="fr-FR" b="1" dirty="0" smtClean="0"/>
              <a:t>Créer </a:t>
            </a:r>
            <a:r>
              <a:rPr lang="fr-FR" b="1" dirty="0"/>
              <a:t>une publication </a:t>
            </a:r>
            <a:r>
              <a:rPr lang="fr-FR" dirty="0"/>
              <a:t>avec les bons réflexes pour intégrer du texte et une </a:t>
            </a:r>
            <a:r>
              <a:rPr lang="fr-FR" dirty="0" smtClean="0"/>
              <a:t>image</a:t>
            </a:r>
          </a:p>
          <a:p>
            <a:pPr>
              <a:lnSpc>
                <a:spcPct val="100000"/>
              </a:lnSpc>
              <a:spcBef>
                <a:spcPts val="0"/>
              </a:spcBef>
              <a:buClr>
                <a:srgbClr val="FFFF00"/>
              </a:buClr>
              <a:buFont typeface="Wingdings" panose="05000000000000000000" pitchFamily="2" charset="2"/>
              <a:buChar char="ü"/>
            </a:pPr>
            <a:r>
              <a:rPr lang="fr-FR" dirty="0" smtClean="0"/>
              <a:t>I</a:t>
            </a:r>
            <a:r>
              <a:rPr lang="fr-FR" b="1" dirty="0" smtClean="0"/>
              <a:t>ntégrer</a:t>
            </a:r>
            <a:r>
              <a:rPr lang="fr-FR" dirty="0" smtClean="0"/>
              <a:t> </a:t>
            </a:r>
            <a:r>
              <a:rPr lang="fr-FR" dirty="0"/>
              <a:t>une </a:t>
            </a:r>
            <a:r>
              <a:rPr lang="fr-FR" dirty="0" smtClean="0"/>
              <a:t>vidéo</a:t>
            </a:r>
          </a:p>
          <a:p>
            <a:pPr>
              <a:lnSpc>
                <a:spcPct val="100000"/>
              </a:lnSpc>
              <a:spcBef>
                <a:spcPts val="0"/>
              </a:spcBef>
              <a:buClr>
                <a:srgbClr val="FFFF00"/>
              </a:buClr>
              <a:buFont typeface="Wingdings" panose="05000000000000000000" pitchFamily="2" charset="2"/>
              <a:buChar char="ü"/>
            </a:pPr>
            <a:r>
              <a:rPr lang="fr-FR" b="1" dirty="0" smtClean="0"/>
              <a:t>Créer</a:t>
            </a:r>
            <a:r>
              <a:rPr lang="fr-FR" dirty="0" smtClean="0"/>
              <a:t> </a:t>
            </a:r>
            <a:r>
              <a:rPr lang="fr-FR" dirty="0"/>
              <a:t>un </a:t>
            </a:r>
            <a:r>
              <a:rPr lang="fr-FR" dirty="0" smtClean="0"/>
              <a:t>évènement</a:t>
            </a:r>
          </a:p>
          <a:p>
            <a:pPr>
              <a:lnSpc>
                <a:spcPct val="100000"/>
              </a:lnSpc>
              <a:spcBef>
                <a:spcPts val="0"/>
              </a:spcBef>
              <a:buClr>
                <a:srgbClr val="FFFF00"/>
              </a:buClr>
              <a:buFont typeface="Wingdings" panose="05000000000000000000" pitchFamily="2" charset="2"/>
              <a:buChar char="ü"/>
            </a:pPr>
            <a:r>
              <a:rPr lang="fr-FR" b="1" dirty="0" smtClean="0"/>
              <a:t>Communication</a:t>
            </a:r>
            <a:r>
              <a:rPr lang="fr-FR" b="1" dirty="0"/>
              <a:t> </a:t>
            </a:r>
            <a:r>
              <a:rPr lang="fr-FR" dirty="0"/>
              <a:t>: comment animer ma page Facebook ?</a:t>
            </a:r>
            <a:endParaRPr lang="fr-FR" dirty="0">
              <a:solidFill>
                <a:srgbClr val="FFFF00"/>
              </a:solidFill>
            </a:endParaRPr>
          </a:p>
          <a:p>
            <a:pPr marL="0" lvl="0" indent="0" algn="ctr">
              <a:lnSpc>
                <a:spcPct val="110000"/>
              </a:lnSpc>
              <a:spcBef>
                <a:spcPts val="0"/>
              </a:spcBef>
              <a:buClr>
                <a:srgbClr val="FFFF00"/>
              </a:buClr>
              <a:buNone/>
              <a:tabLst>
                <a:tab pos="5400040" algn="r"/>
              </a:tabLst>
            </a:pPr>
            <a:endParaRPr lang="fr-FR" sz="1900" b="1" dirty="0" smtClean="0">
              <a:solidFill>
                <a:srgbClr val="FFFF00"/>
              </a:solidFill>
            </a:endParaRPr>
          </a:p>
          <a:p>
            <a:pPr marL="0" lvl="0" indent="0" algn="ctr">
              <a:lnSpc>
                <a:spcPct val="110000"/>
              </a:lnSpc>
              <a:spcBef>
                <a:spcPts val="0"/>
              </a:spcBef>
              <a:buClr>
                <a:srgbClr val="FFFF00"/>
              </a:buClr>
              <a:buNone/>
              <a:tabLst>
                <a:tab pos="5400040" algn="r"/>
              </a:tabLst>
            </a:pPr>
            <a:r>
              <a:rPr lang="fr-FR" sz="2500" b="1" dirty="0" smtClean="0">
                <a:solidFill>
                  <a:srgbClr val="FFFF00"/>
                </a:solidFill>
              </a:rPr>
              <a:t>Cet atelier vous permettra  d’être </a:t>
            </a:r>
            <a:r>
              <a:rPr lang="fr-FR" sz="2500" b="1" dirty="0">
                <a:solidFill>
                  <a:srgbClr val="FFFF00"/>
                </a:solidFill>
              </a:rPr>
              <a:t>capable d’animer </a:t>
            </a:r>
            <a:r>
              <a:rPr lang="fr-FR" sz="2500" b="1" dirty="0" smtClean="0">
                <a:solidFill>
                  <a:srgbClr val="FFFF00"/>
                </a:solidFill>
              </a:rPr>
              <a:t>une </a:t>
            </a:r>
            <a:r>
              <a:rPr lang="fr-FR" sz="2500" b="1" dirty="0">
                <a:solidFill>
                  <a:srgbClr val="FFFF00"/>
                </a:solidFill>
              </a:rPr>
              <a:t>page </a:t>
            </a:r>
            <a:r>
              <a:rPr lang="fr-FR" sz="2500" b="1" dirty="0" smtClean="0">
                <a:solidFill>
                  <a:srgbClr val="FFFF00"/>
                </a:solidFill>
              </a:rPr>
              <a:t>Facebook,</a:t>
            </a:r>
            <a:endParaRPr lang="fr-FR" sz="2500" b="1" dirty="0">
              <a:solidFill>
                <a:srgbClr val="FFFF00"/>
              </a:solidFill>
            </a:endParaRPr>
          </a:p>
          <a:p>
            <a:pPr marL="0" lvl="0" indent="0" algn="ctr">
              <a:lnSpc>
                <a:spcPct val="110000"/>
              </a:lnSpc>
              <a:spcBef>
                <a:spcPts val="0"/>
              </a:spcBef>
              <a:buClr>
                <a:srgbClr val="FFFF00"/>
              </a:buClr>
              <a:buNone/>
              <a:tabLst>
                <a:tab pos="5400040" algn="r"/>
              </a:tabLst>
            </a:pPr>
            <a:r>
              <a:rPr lang="fr-FR" sz="2500" b="1" dirty="0" smtClean="0">
                <a:solidFill>
                  <a:srgbClr val="FFFF00"/>
                </a:solidFill>
              </a:rPr>
              <a:t>d’utiliser </a:t>
            </a:r>
            <a:r>
              <a:rPr lang="fr-FR" sz="2500" b="1" dirty="0">
                <a:solidFill>
                  <a:srgbClr val="FFFF00"/>
                </a:solidFill>
              </a:rPr>
              <a:t>les trucs et astuces recommandés pour améliorer sa </a:t>
            </a:r>
            <a:r>
              <a:rPr lang="fr-FR" sz="2500" b="1" dirty="0" smtClean="0">
                <a:solidFill>
                  <a:srgbClr val="FFFF00"/>
                </a:solidFill>
              </a:rPr>
              <a:t>visibilité,</a:t>
            </a:r>
          </a:p>
          <a:p>
            <a:pPr marL="0" indent="0" algn="ctr">
              <a:lnSpc>
                <a:spcPct val="110000"/>
              </a:lnSpc>
              <a:spcBef>
                <a:spcPts val="0"/>
              </a:spcBef>
              <a:buClr>
                <a:srgbClr val="FFFF00"/>
              </a:buClr>
              <a:buNone/>
              <a:tabLst>
                <a:tab pos="5400040" algn="r"/>
              </a:tabLst>
            </a:pPr>
            <a:r>
              <a:rPr lang="fr-FR" sz="2500" b="1" dirty="0">
                <a:solidFill>
                  <a:srgbClr val="FFFF00"/>
                </a:solidFill>
              </a:rPr>
              <a:t>pour clôturer, il sera fait une présentation rapide de Google </a:t>
            </a:r>
            <a:r>
              <a:rPr lang="fr-FR" sz="2500" b="1" dirty="0" err="1">
                <a:solidFill>
                  <a:srgbClr val="FFFF00"/>
                </a:solidFill>
              </a:rPr>
              <a:t>My</a:t>
            </a:r>
            <a:r>
              <a:rPr lang="fr-FR" sz="2500" b="1" dirty="0">
                <a:solidFill>
                  <a:srgbClr val="FFFF00"/>
                </a:solidFill>
              </a:rPr>
              <a:t> Business </a:t>
            </a:r>
          </a:p>
          <a:p>
            <a:pPr marL="0" lvl="0" indent="0" algn="ctr">
              <a:lnSpc>
                <a:spcPct val="110000"/>
              </a:lnSpc>
              <a:spcBef>
                <a:spcPts val="0"/>
              </a:spcBef>
              <a:buClr>
                <a:srgbClr val="FFFF00"/>
              </a:buClr>
              <a:buNone/>
              <a:tabLst>
                <a:tab pos="5400040" algn="r"/>
              </a:tabLst>
            </a:pPr>
            <a:endParaRPr lang="fr-FR" sz="1900" b="1" dirty="0">
              <a:solidFill>
                <a:srgbClr val="FFFF00"/>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3737" y="159024"/>
            <a:ext cx="1331463" cy="1253752"/>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645" y="302958"/>
            <a:ext cx="1716213" cy="1109818"/>
          </a:xfrm>
          <a:prstGeom prst="rect">
            <a:avLst/>
          </a:prstGeom>
        </p:spPr>
      </p:pic>
    </p:spTree>
    <p:extLst>
      <p:ext uri="{BB962C8B-B14F-4D97-AF65-F5344CB8AC3E}">
        <p14:creationId xmlns:p14="http://schemas.microsoft.com/office/powerpoint/2010/main" val="24391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677741" y="1133642"/>
            <a:ext cx="9144001" cy="993262"/>
          </a:xfrm>
        </p:spPr>
        <p:txBody>
          <a:bodyPr>
            <a:normAutofit fontScale="90000"/>
          </a:bodyPr>
          <a:lstStyle/>
          <a:p>
            <a:r>
              <a:rPr lang="fr-FR" sz="3100" b="1" dirty="0"/>
              <a:t>Intervenante : </a:t>
            </a:r>
            <a:r>
              <a:rPr lang="fr-FR" sz="3100" b="1" dirty="0" smtClean="0"/>
              <a:t>Virginie WIBLÉ - DUBUIS</a:t>
            </a:r>
            <a:br>
              <a:rPr lang="fr-FR" sz="3100" b="1" dirty="0" smtClean="0"/>
            </a:br>
            <a:r>
              <a:rPr lang="fr-FR" sz="2800" b="1" dirty="0" smtClean="0"/>
              <a:t>Agence de communication globale</a:t>
            </a:r>
            <a:r>
              <a:rPr lang="fr-FR" sz="2800" b="1" dirty="0"/>
              <a:t>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199994" y="1747952"/>
            <a:ext cx="11665864" cy="973929"/>
          </a:xfrm>
          <a:ln>
            <a:solidFill>
              <a:srgbClr val="FFFF00"/>
            </a:solidFill>
          </a:ln>
        </p:spPr>
        <p:txBody>
          <a:bodyPr/>
          <a:lstStyle/>
          <a:p>
            <a:r>
              <a:rPr lang="fr-FR" b="1" dirty="0">
                <a:solidFill>
                  <a:srgbClr val="FFFF00"/>
                </a:solidFill>
              </a:rPr>
              <a:t>ATELIER </a:t>
            </a:r>
            <a:r>
              <a:rPr lang="fr-FR" b="1" dirty="0" smtClean="0">
                <a:solidFill>
                  <a:srgbClr val="FFFF00"/>
                </a:solidFill>
              </a:rPr>
              <a:t>COM3 </a:t>
            </a:r>
            <a:r>
              <a:rPr lang="fr-FR" b="1" dirty="0">
                <a:solidFill>
                  <a:srgbClr val="FFFF00"/>
                </a:solidFill>
              </a:rPr>
              <a:t>: </a:t>
            </a:r>
            <a:endParaRPr lang="fr-FR" b="1" dirty="0" smtClean="0">
              <a:solidFill>
                <a:srgbClr val="FFFF00"/>
              </a:solidFill>
            </a:endParaRPr>
          </a:p>
          <a:p>
            <a:r>
              <a:rPr lang="fr-FR" b="1" dirty="0" smtClean="0">
                <a:solidFill>
                  <a:schemeClr val="tx1"/>
                </a:solidFill>
              </a:rPr>
              <a:t>LINKEDIN – NIVEAU DÉBUTANT</a:t>
            </a:r>
          </a:p>
          <a:p>
            <a:r>
              <a:rPr lang="fr-FR" b="1" dirty="0" smtClean="0">
                <a:solidFill>
                  <a:srgbClr val="FFFF00"/>
                </a:solidFill>
              </a:rPr>
              <a:t>Durée </a:t>
            </a:r>
            <a:r>
              <a:rPr lang="fr-FR" b="1" dirty="0">
                <a:solidFill>
                  <a:srgbClr val="FFFF00"/>
                </a:solidFill>
              </a:rPr>
              <a:t>: </a:t>
            </a:r>
            <a:r>
              <a:rPr lang="fr-FR" sz="1950" b="1" dirty="0">
                <a:solidFill>
                  <a:srgbClr val="FFFF00"/>
                </a:solidFill>
              </a:rPr>
              <a:t>7</a:t>
            </a:r>
            <a:r>
              <a:rPr lang="fr-FR" sz="1950" b="1" cap="none" dirty="0">
                <a:solidFill>
                  <a:schemeClr val="tx1"/>
                </a:solidFill>
              </a:rPr>
              <a:t>H    </a:t>
            </a:r>
            <a:r>
              <a:rPr lang="fr-FR" sz="800" b="1" dirty="0">
                <a:solidFill>
                  <a:srgbClr val="FFFF00"/>
                </a:solidFill>
              </a:rPr>
              <a:t>                                                  </a:t>
            </a:r>
            <a:r>
              <a:rPr lang="fr-FR" sz="800" b="1" dirty="0" smtClean="0">
                <a:solidFill>
                  <a:srgbClr val="FFFF00"/>
                </a:solidFill>
              </a:rPr>
              <a:t>                                        </a:t>
            </a:r>
            <a:r>
              <a:rPr lang="fr-FR" sz="800" b="1" cap="none" dirty="0">
                <a:solidFill>
                  <a:srgbClr val="FFFF00"/>
                </a:solidFill>
                <a:hlinkClick r:id="rId2"/>
              </a:rPr>
              <a:t>https://www.billetweb.fr/com3-linkedin-niveau-debutant#.XkZwwkKinUg.gmail</a:t>
            </a:r>
            <a:endParaRPr lang="fr-FR" sz="800" b="1" cap="none" dirty="0">
              <a:solidFill>
                <a:srgbClr val="FFFF00"/>
              </a:solidFill>
            </a:endParaRPr>
          </a:p>
        </p:txBody>
      </p:sp>
      <p:sp>
        <p:nvSpPr>
          <p:cNvPr id="25" name="Espace réservé du texte 11"/>
          <p:cNvSpPr txBox="1">
            <a:spLocks/>
          </p:cNvSpPr>
          <p:nvPr/>
        </p:nvSpPr>
        <p:spPr>
          <a:xfrm>
            <a:off x="199993" y="2819626"/>
            <a:ext cx="11665865" cy="3705718"/>
          </a:xfrm>
          <a:prstGeom prst="rect">
            <a:avLst/>
          </a:prstGeom>
          <a:ln>
            <a:solidFill>
              <a:srgbClr val="FFFF00"/>
            </a:solidFill>
          </a:ln>
        </p:spPr>
        <p:txBody>
          <a:bodyPr vert="horz" lIns="72000" tIns="45720" rIns="91440" bIns="46800" rtlCol="0">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300" b="1" dirty="0">
                <a:solidFill>
                  <a:srgbClr val="FFFF00"/>
                </a:solidFill>
              </a:rPr>
              <a:t>A</a:t>
            </a:r>
            <a:r>
              <a:rPr lang="fr-FR" sz="2300" b="1" dirty="0" smtClean="0">
                <a:solidFill>
                  <a:srgbClr val="FFFF00"/>
                </a:solidFill>
              </a:rPr>
              <a:t>pprendre </a:t>
            </a:r>
            <a:r>
              <a:rPr lang="fr-FR" sz="2300" b="1" dirty="0">
                <a:solidFill>
                  <a:srgbClr val="FFFF00"/>
                </a:solidFill>
              </a:rPr>
              <a:t>à animer une page </a:t>
            </a:r>
            <a:r>
              <a:rPr lang="fr-FR" sz="2300" b="1" dirty="0" smtClean="0">
                <a:solidFill>
                  <a:srgbClr val="FFFF00"/>
                </a:solidFill>
              </a:rPr>
              <a:t>LINKEDIN </a:t>
            </a:r>
            <a:r>
              <a:rPr lang="fr-FR" sz="2300" b="1" dirty="0">
                <a:solidFill>
                  <a:srgbClr val="FFFF00"/>
                </a:solidFill>
              </a:rPr>
              <a:t>à </a:t>
            </a:r>
            <a:r>
              <a:rPr lang="fr-FR" sz="2300" b="1" dirty="0" smtClean="0">
                <a:solidFill>
                  <a:srgbClr val="FFFF00"/>
                </a:solidFill>
              </a:rPr>
              <a:t>vocation professionnelle </a:t>
            </a:r>
            <a:r>
              <a:rPr lang="fr-FR" sz="2300" b="1" dirty="0">
                <a:solidFill>
                  <a:srgbClr val="FFFF00"/>
                </a:solidFill>
              </a:rPr>
              <a:t>afin d’améliorer sa visibilité</a:t>
            </a:r>
            <a:r>
              <a:rPr lang="fr-FR" sz="2300" b="1" dirty="0" smtClean="0">
                <a:solidFill>
                  <a:srgbClr val="FFFF00"/>
                </a:solidFill>
              </a:rPr>
              <a:t>.</a:t>
            </a:r>
          </a:p>
          <a:p>
            <a:pPr marL="0" indent="0">
              <a:lnSpc>
                <a:spcPct val="100000"/>
              </a:lnSpc>
              <a:spcBef>
                <a:spcPts val="0"/>
              </a:spcBef>
              <a:buNone/>
            </a:pPr>
            <a:r>
              <a:rPr lang="fr-FR" sz="1900" b="1" dirty="0">
                <a:solidFill>
                  <a:srgbClr val="FFFF00"/>
                </a:solidFill>
              </a:rPr>
              <a:t>Pré requis : </a:t>
            </a:r>
            <a:r>
              <a:rPr lang="fr-FR" sz="1900" dirty="0"/>
              <a:t>amener son ordinateur portable. Avoir un compte LinkedIn à usage professionnel. </a:t>
            </a:r>
            <a:endParaRPr lang="fr-FR" sz="1900" dirty="0" smtClean="0"/>
          </a:p>
          <a:p>
            <a:pPr>
              <a:lnSpc>
                <a:spcPct val="100000"/>
              </a:lnSpc>
              <a:spcBef>
                <a:spcPts val="0"/>
              </a:spcBef>
              <a:buClr>
                <a:srgbClr val="FFFF00"/>
              </a:buClr>
              <a:buFont typeface="Wingdings" panose="05000000000000000000" pitchFamily="2" charset="2"/>
              <a:buChar char="ü"/>
            </a:pPr>
            <a:r>
              <a:rPr lang="fr-FR" sz="2200" b="1" dirty="0" smtClean="0"/>
              <a:t>Présentation </a:t>
            </a:r>
            <a:r>
              <a:rPr lang="fr-FR" sz="2200" dirty="0" smtClean="0"/>
              <a:t>générale </a:t>
            </a:r>
            <a:r>
              <a:rPr lang="fr-FR" sz="2200" dirty="0"/>
              <a:t>des réseaux sociaux existants et leur </a:t>
            </a:r>
            <a:r>
              <a:rPr lang="fr-FR" sz="2200" dirty="0" smtClean="0"/>
              <a:t>utilisation</a:t>
            </a:r>
          </a:p>
          <a:p>
            <a:pPr>
              <a:lnSpc>
                <a:spcPct val="100000"/>
              </a:lnSpc>
              <a:spcBef>
                <a:spcPts val="0"/>
              </a:spcBef>
              <a:buClr>
                <a:srgbClr val="FFFF00"/>
              </a:buClr>
              <a:buFont typeface="Wingdings" panose="05000000000000000000" pitchFamily="2" charset="2"/>
              <a:buChar char="ü"/>
            </a:pPr>
            <a:r>
              <a:rPr lang="fr-FR" sz="2200" b="1" dirty="0" smtClean="0"/>
              <a:t>Vocabulaire</a:t>
            </a:r>
            <a:r>
              <a:rPr lang="fr-FR" sz="2200" dirty="0" smtClean="0"/>
              <a:t> </a:t>
            </a:r>
            <a:r>
              <a:rPr lang="fr-FR" sz="2200" dirty="0"/>
              <a:t>des réseaux </a:t>
            </a:r>
            <a:r>
              <a:rPr lang="fr-FR" sz="2200" dirty="0" smtClean="0"/>
              <a:t>sociaux</a:t>
            </a:r>
          </a:p>
          <a:p>
            <a:pPr>
              <a:lnSpc>
                <a:spcPct val="100000"/>
              </a:lnSpc>
              <a:spcBef>
                <a:spcPts val="0"/>
              </a:spcBef>
              <a:buClr>
                <a:srgbClr val="FFFF00"/>
              </a:buClr>
              <a:buFont typeface="Wingdings" panose="05000000000000000000" pitchFamily="2" charset="2"/>
              <a:buChar char="ü"/>
            </a:pPr>
            <a:r>
              <a:rPr lang="fr-FR" sz="2200" b="1" dirty="0" smtClean="0"/>
              <a:t>Présentation</a:t>
            </a:r>
            <a:r>
              <a:rPr lang="fr-FR" sz="2200" dirty="0" smtClean="0"/>
              <a:t> générale </a:t>
            </a:r>
            <a:r>
              <a:rPr lang="fr-FR" sz="2200" dirty="0"/>
              <a:t>de </a:t>
            </a:r>
            <a:r>
              <a:rPr lang="fr-FR" sz="2200" dirty="0" smtClean="0"/>
              <a:t>LinkedIn</a:t>
            </a:r>
          </a:p>
          <a:p>
            <a:pPr>
              <a:lnSpc>
                <a:spcPct val="100000"/>
              </a:lnSpc>
              <a:spcBef>
                <a:spcPts val="0"/>
              </a:spcBef>
              <a:buClr>
                <a:srgbClr val="FFFF00"/>
              </a:buClr>
              <a:buFont typeface="Wingdings" panose="05000000000000000000" pitchFamily="2" charset="2"/>
              <a:buChar char="ü"/>
            </a:pPr>
            <a:r>
              <a:rPr lang="fr-FR" sz="2200" b="1" dirty="0" smtClean="0"/>
              <a:t>Paramétrage</a:t>
            </a:r>
            <a:r>
              <a:rPr lang="fr-FR" sz="2200" dirty="0" smtClean="0"/>
              <a:t> </a:t>
            </a:r>
            <a:r>
              <a:rPr lang="fr-FR" sz="2200" dirty="0"/>
              <a:t>du profil </a:t>
            </a:r>
            <a:r>
              <a:rPr lang="fr-FR" sz="2200" dirty="0" smtClean="0"/>
              <a:t>professionnel</a:t>
            </a:r>
          </a:p>
          <a:p>
            <a:pPr>
              <a:lnSpc>
                <a:spcPct val="100000"/>
              </a:lnSpc>
              <a:spcBef>
                <a:spcPts val="0"/>
              </a:spcBef>
              <a:buClr>
                <a:srgbClr val="FFFF00"/>
              </a:buClr>
              <a:buFont typeface="Wingdings" panose="05000000000000000000" pitchFamily="2" charset="2"/>
              <a:buChar char="ü"/>
            </a:pPr>
            <a:r>
              <a:rPr lang="fr-FR" sz="2200" b="1" dirty="0" smtClean="0"/>
              <a:t>Création</a:t>
            </a:r>
            <a:r>
              <a:rPr lang="fr-FR" sz="2200" dirty="0" smtClean="0"/>
              <a:t> </a:t>
            </a:r>
            <a:r>
              <a:rPr lang="fr-FR" sz="2200" dirty="0"/>
              <a:t>d’une page professionnelle et </a:t>
            </a:r>
            <a:r>
              <a:rPr lang="fr-FR" sz="2200" dirty="0" smtClean="0"/>
              <a:t>paramétrage</a:t>
            </a:r>
          </a:p>
          <a:p>
            <a:pPr>
              <a:lnSpc>
                <a:spcPct val="100000"/>
              </a:lnSpc>
              <a:spcBef>
                <a:spcPts val="0"/>
              </a:spcBef>
              <a:buClr>
                <a:srgbClr val="FFFF00"/>
              </a:buClr>
              <a:buFont typeface="Wingdings" panose="05000000000000000000" pitchFamily="2" charset="2"/>
              <a:buChar char="ü"/>
            </a:pPr>
            <a:r>
              <a:rPr lang="fr-FR" sz="2200" b="1" dirty="0" smtClean="0"/>
              <a:t>Créer</a:t>
            </a:r>
            <a:r>
              <a:rPr lang="fr-FR" sz="2200" dirty="0" smtClean="0"/>
              <a:t> </a:t>
            </a:r>
            <a:r>
              <a:rPr lang="fr-FR" sz="2200" dirty="0"/>
              <a:t>une publication avec les bons réflexes pour intégrer du texte et une </a:t>
            </a:r>
            <a:r>
              <a:rPr lang="fr-FR" sz="2200" dirty="0" smtClean="0"/>
              <a:t>image</a:t>
            </a:r>
          </a:p>
          <a:p>
            <a:pPr>
              <a:lnSpc>
                <a:spcPct val="100000"/>
              </a:lnSpc>
              <a:spcBef>
                <a:spcPts val="0"/>
              </a:spcBef>
              <a:buClr>
                <a:srgbClr val="FFFF00"/>
              </a:buClr>
              <a:buFont typeface="Wingdings" panose="05000000000000000000" pitchFamily="2" charset="2"/>
              <a:buChar char="ü"/>
            </a:pPr>
            <a:r>
              <a:rPr lang="fr-FR" sz="2200" b="1" dirty="0" smtClean="0"/>
              <a:t>Communication</a:t>
            </a:r>
            <a:r>
              <a:rPr lang="fr-FR" sz="2200" b="1" dirty="0"/>
              <a:t> : </a:t>
            </a:r>
            <a:r>
              <a:rPr lang="fr-FR" sz="2200" dirty="0"/>
              <a:t>comment animer mon compte ou ma page LinkedIn ?</a:t>
            </a:r>
          </a:p>
          <a:p>
            <a:pPr marL="0" lvl="0" indent="0" algn="ctr">
              <a:lnSpc>
                <a:spcPct val="110000"/>
              </a:lnSpc>
              <a:spcBef>
                <a:spcPts val="0"/>
              </a:spcBef>
              <a:buClr>
                <a:srgbClr val="FFFF00"/>
              </a:buClr>
              <a:buNone/>
              <a:tabLst>
                <a:tab pos="5400040" algn="r"/>
              </a:tabLst>
            </a:pPr>
            <a:endParaRPr lang="fr-FR" sz="2100" b="1" dirty="0" smtClean="0">
              <a:solidFill>
                <a:srgbClr val="FFFF00"/>
              </a:solidFill>
            </a:endParaRPr>
          </a:p>
          <a:p>
            <a:pPr marL="0" lvl="0" indent="0" algn="ctr">
              <a:lnSpc>
                <a:spcPct val="110000"/>
              </a:lnSpc>
              <a:spcBef>
                <a:spcPts val="0"/>
              </a:spcBef>
              <a:buClr>
                <a:srgbClr val="FFFF00"/>
              </a:buClr>
              <a:buNone/>
              <a:tabLst>
                <a:tab pos="5400040" algn="r"/>
              </a:tabLst>
            </a:pPr>
            <a:r>
              <a:rPr lang="fr-FR" sz="2100" b="1" dirty="0" smtClean="0">
                <a:solidFill>
                  <a:srgbClr val="FFFF00"/>
                </a:solidFill>
              </a:rPr>
              <a:t>Cet atelier vous permettra  d’être </a:t>
            </a:r>
            <a:r>
              <a:rPr lang="fr-FR" sz="2100" b="1" dirty="0">
                <a:solidFill>
                  <a:srgbClr val="FFFF00"/>
                </a:solidFill>
              </a:rPr>
              <a:t>capable d’animer </a:t>
            </a:r>
            <a:r>
              <a:rPr lang="fr-FR" sz="2100" b="1" dirty="0" smtClean="0">
                <a:solidFill>
                  <a:srgbClr val="FFFF00"/>
                </a:solidFill>
              </a:rPr>
              <a:t>votre profil ou une </a:t>
            </a:r>
            <a:r>
              <a:rPr lang="fr-FR" sz="2100" b="1" dirty="0">
                <a:solidFill>
                  <a:srgbClr val="FFFF00"/>
                </a:solidFill>
              </a:rPr>
              <a:t>page </a:t>
            </a:r>
            <a:r>
              <a:rPr lang="fr-FR" sz="2100" b="1" dirty="0" smtClean="0">
                <a:solidFill>
                  <a:srgbClr val="FFFF00"/>
                </a:solidFill>
              </a:rPr>
              <a:t>LinkedIn</a:t>
            </a:r>
            <a:endParaRPr lang="fr-FR" sz="2100" b="1" dirty="0">
              <a:solidFill>
                <a:srgbClr val="FFFF00"/>
              </a:solidFill>
            </a:endParaRPr>
          </a:p>
          <a:p>
            <a:pPr marL="0" lvl="0" indent="0" algn="ctr">
              <a:lnSpc>
                <a:spcPct val="110000"/>
              </a:lnSpc>
              <a:spcBef>
                <a:spcPts val="0"/>
              </a:spcBef>
              <a:buClr>
                <a:srgbClr val="FFFF00"/>
              </a:buClr>
              <a:buNone/>
              <a:tabLst>
                <a:tab pos="5400040" algn="r"/>
              </a:tabLst>
            </a:pPr>
            <a:r>
              <a:rPr lang="fr-FR" sz="2100" b="1" dirty="0" smtClean="0">
                <a:solidFill>
                  <a:srgbClr val="FFFF00"/>
                </a:solidFill>
              </a:rPr>
              <a:t>d’utiliser les trucs et astuces recommandés pour améliorer sa visibilité, développer son réseau et son business,</a:t>
            </a:r>
          </a:p>
          <a:p>
            <a:pPr marL="0" lvl="0" indent="0" algn="ctr">
              <a:lnSpc>
                <a:spcPct val="110000"/>
              </a:lnSpc>
              <a:spcBef>
                <a:spcPts val="0"/>
              </a:spcBef>
              <a:buClr>
                <a:srgbClr val="FFFF00"/>
              </a:buClr>
              <a:buNone/>
              <a:tabLst>
                <a:tab pos="5400040" algn="r"/>
              </a:tabLst>
            </a:pPr>
            <a:r>
              <a:rPr lang="fr-FR" sz="2100" b="1" dirty="0">
                <a:solidFill>
                  <a:srgbClr val="FFFF00"/>
                </a:solidFill>
              </a:rPr>
              <a:t>p</a:t>
            </a:r>
            <a:r>
              <a:rPr lang="fr-FR" sz="2100" b="1" dirty="0" smtClean="0">
                <a:solidFill>
                  <a:srgbClr val="FFFF00"/>
                </a:solidFill>
              </a:rPr>
              <a:t>our clôturer, il sera fait une présentation rapide de Google </a:t>
            </a:r>
            <a:r>
              <a:rPr lang="fr-FR" sz="2100" b="1" dirty="0" err="1" smtClean="0">
                <a:solidFill>
                  <a:srgbClr val="FFFF00"/>
                </a:solidFill>
              </a:rPr>
              <a:t>My</a:t>
            </a:r>
            <a:r>
              <a:rPr lang="fr-FR" sz="2100" b="1" dirty="0" smtClean="0">
                <a:solidFill>
                  <a:srgbClr val="FFFF00"/>
                </a:solidFill>
              </a:rPr>
              <a:t> Business </a:t>
            </a:r>
          </a:p>
          <a:p>
            <a:pPr marL="0" lvl="0" indent="0" algn="ctr">
              <a:lnSpc>
                <a:spcPct val="110000"/>
              </a:lnSpc>
              <a:spcBef>
                <a:spcPts val="0"/>
              </a:spcBef>
              <a:buClr>
                <a:srgbClr val="FFFF00"/>
              </a:buClr>
              <a:buNone/>
              <a:tabLst>
                <a:tab pos="5400040" algn="r"/>
              </a:tabLst>
            </a:pPr>
            <a:endParaRPr lang="fr-FR" sz="1900" b="1" dirty="0">
              <a:solidFill>
                <a:srgbClr val="FFFF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645" y="302958"/>
            <a:ext cx="1716213" cy="110981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3737" y="252831"/>
            <a:ext cx="1331463" cy="1253752"/>
          </a:xfrm>
          <a:prstGeom prst="rect">
            <a:avLst/>
          </a:prstGeom>
        </p:spPr>
      </p:pic>
    </p:spTree>
    <p:extLst>
      <p:ext uri="{BB962C8B-B14F-4D97-AF65-F5344CB8AC3E}">
        <p14:creationId xmlns:p14="http://schemas.microsoft.com/office/powerpoint/2010/main" val="191317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543619"/>
            <a:ext cx="9144001" cy="1371600"/>
          </a:xfrm>
        </p:spPr>
        <p:txBody>
          <a:bodyPr rtlCol="0">
            <a:normAutofit fontScale="90000"/>
          </a:bodyPr>
          <a:lstStyle/>
          <a:p>
            <a:r>
              <a:rPr lang="fr-FR" b="1" dirty="0" smtClean="0"/>
              <a:t/>
            </a:r>
            <a:br>
              <a:rPr lang="fr-FR" b="1" dirty="0" smtClean="0"/>
            </a:br>
            <a:r>
              <a:rPr lang="fr-FR" b="1" dirty="0"/>
              <a:t/>
            </a:r>
            <a:br>
              <a:rPr lang="fr-FR" b="1" dirty="0"/>
            </a:br>
            <a:r>
              <a:rPr lang="fr-FR" b="1" dirty="0" smtClean="0"/>
              <a:t>ATELIERS  - </a:t>
            </a:r>
            <a:r>
              <a:rPr lang="fr-FR" b="1" dirty="0" smtClean="0">
                <a:solidFill>
                  <a:srgbClr val="FFFF00"/>
                </a:solidFill>
              </a:rPr>
              <a:t>Gestion communication </a:t>
            </a:r>
            <a:br>
              <a:rPr lang="fr-FR" b="1" dirty="0" smtClean="0">
                <a:solidFill>
                  <a:srgbClr val="FFFF00"/>
                </a:solidFill>
              </a:rPr>
            </a:br>
            <a:r>
              <a:rPr lang="fr-FR" b="1" dirty="0">
                <a:solidFill>
                  <a:srgbClr val="FFFF00"/>
                </a:solidFill>
              </a:rPr>
              <a:t>Virginie WIBLÉ - DUBUIS</a:t>
            </a:r>
            <a:r>
              <a:rPr lang="fr-FR" b="1" dirty="0" smtClean="0">
                <a:solidFill>
                  <a:srgbClr val="FFFF00"/>
                </a:solidFill>
              </a:rPr>
              <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545442095"/>
              </p:ext>
            </p:extLst>
          </p:nvPr>
        </p:nvGraphicFramePr>
        <p:xfrm>
          <a:off x="1053852" y="1575913"/>
          <a:ext cx="10873208" cy="4158128"/>
        </p:xfrm>
        <a:graphic>
          <a:graphicData uri="http://schemas.openxmlformats.org/drawingml/2006/table">
            <a:tbl>
              <a:tblPr firstRow="1" bandRow="1">
                <a:tableStyleId>{5C22544A-7EE6-4342-B048-85BDC9FD1C3A}</a:tableStyleId>
              </a:tblPr>
              <a:tblGrid>
                <a:gridCol w="936104"/>
                <a:gridCol w="423047"/>
                <a:gridCol w="1359151"/>
                <a:gridCol w="1170130"/>
                <a:gridCol w="1548172"/>
                <a:gridCol w="1359151"/>
                <a:gridCol w="1359151"/>
                <a:gridCol w="1359151"/>
                <a:gridCol w="1359151"/>
              </a:tblGrid>
              <a:tr h="351740">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COM2</a:t>
                      </a:r>
                    </a:p>
                    <a:p>
                      <a:pPr marL="0" algn="l" defTabSz="914400" rtl="0" eaLnBrk="1" latinLnBrk="0" hangingPunct="1"/>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27/02</a:t>
                      </a:r>
                    </a:p>
                    <a:p>
                      <a:pPr marL="0" algn="ctr" defTabSz="914400" rtl="0" eaLnBrk="1" latinLnBrk="0" hangingPunct="1"/>
                      <a:r>
                        <a:rPr lang="fr-FR" sz="1200" b="1" kern="1200" dirty="0" smtClean="0">
                          <a:solidFill>
                            <a:schemeClr val="bg1"/>
                          </a:solidFill>
                          <a:latin typeface="+mn-lt"/>
                          <a:ea typeface="+mn-ea"/>
                          <a:cs typeface="+mn-cs"/>
                        </a:rPr>
                        <a:t> 8h/12h</a:t>
                      </a:r>
                    </a:p>
                    <a:p>
                      <a:pPr marL="0" algn="ctr" defTabSz="914400" rtl="0" eaLnBrk="1" latinLnBrk="0" hangingPunct="1"/>
                      <a:r>
                        <a:rPr lang="fr-FR" sz="1200" b="1" kern="1200" dirty="0" smtClean="0">
                          <a:solidFill>
                            <a:schemeClr val="bg1"/>
                          </a:solidFill>
                          <a:latin typeface="+mn-lt"/>
                          <a:ea typeface="+mn-ea"/>
                          <a:cs typeface="+mn-cs"/>
                        </a:rPr>
                        <a:t>&amp;</a:t>
                      </a:r>
                    </a:p>
                    <a:p>
                      <a:pPr marL="0" algn="ctr" defTabSz="914400" rtl="0" eaLnBrk="1" latinLnBrk="0" hangingPunct="1"/>
                      <a:r>
                        <a:rPr lang="fr-FR" sz="1200" b="1" kern="1200" dirty="0" smtClean="0">
                          <a:solidFill>
                            <a:schemeClr val="bg1"/>
                          </a:solidFill>
                          <a:latin typeface="+mn-lt"/>
                          <a:ea typeface="+mn-ea"/>
                          <a:cs typeface="+mn-cs"/>
                        </a:rPr>
                        <a:t>14h/17h</a:t>
                      </a:r>
                    </a:p>
                  </a:txBody>
                  <a:tcPr/>
                </a:tc>
                <a:tc>
                  <a:txBody>
                    <a:bodyPr/>
                    <a:lstStyle/>
                    <a:p>
                      <a:pPr algn="ctr"/>
                      <a:r>
                        <a:rPr lang="fr-FR" sz="1800" dirty="0" smtClean="0">
                          <a:solidFill>
                            <a:schemeClr val="bg1"/>
                          </a:solidFill>
                        </a:rPr>
                        <a:t>27/03</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200" dirty="0">
                        <a:solidFill>
                          <a:srgbClr val="0000FF"/>
                        </a:solidFill>
                      </a:endParaRPr>
                    </a:p>
                  </a:txBody>
                  <a:tcPr/>
                </a:tc>
                <a:tc>
                  <a:txBody>
                    <a:bodyPr/>
                    <a:lstStyle/>
                    <a:p>
                      <a:pPr algn="ctr"/>
                      <a:endParaRPr lang="fr-FR" sz="1200" dirty="0" smtClean="0">
                        <a:solidFill>
                          <a:srgbClr val="0000FF"/>
                        </a:solidFill>
                      </a:endParaRPr>
                    </a:p>
                  </a:txBody>
                  <a:tcPr/>
                </a:tc>
                <a:tc>
                  <a:txBody>
                    <a:bodyPr/>
                    <a:lstStyle/>
                    <a:p>
                      <a:pPr algn="ctr"/>
                      <a:r>
                        <a:rPr lang="fr-FR" sz="1800" dirty="0" smtClean="0">
                          <a:solidFill>
                            <a:schemeClr val="bg1"/>
                          </a:solidFill>
                        </a:rPr>
                        <a:t>28/05</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800" dirty="0" smtClean="0">
                        <a:solidFill>
                          <a:srgbClr val="0000FF"/>
                        </a:solidFill>
                      </a:endParaRPr>
                    </a:p>
                    <a:p>
                      <a:pPr algn="ctr"/>
                      <a:endParaRPr lang="fr-FR" dirty="0">
                        <a:solidFill>
                          <a:srgbClr val="0000FF"/>
                        </a:solidFill>
                      </a:endParaRPr>
                    </a:p>
                  </a:txBody>
                  <a:tcPr/>
                </a:tc>
                <a:tc>
                  <a:txBody>
                    <a:bodyPr/>
                    <a:lstStyle/>
                    <a:p>
                      <a:endParaRPr lang="fr-FR" dirty="0">
                        <a:solidFill>
                          <a:srgbClr val="0000FF"/>
                        </a:solidFill>
                      </a:endParaRPr>
                    </a:p>
                  </a:txBody>
                  <a:tcPr/>
                </a:tc>
                <a:tc>
                  <a:txBody>
                    <a:bodyPr/>
                    <a:lstStyle/>
                    <a:p>
                      <a:pPr algn="ctr"/>
                      <a:endParaRPr lang="fr-FR" sz="1200"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COM3</a:t>
                      </a:r>
                    </a:p>
                  </a:txBody>
                  <a:tcPr/>
                </a:tc>
                <a:tc hMerge="1">
                  <a:txBody>
                    <a:bodyPr/>
                    <a:lstStyle/>
                    <a:p>
                      <a:endParaRPr lang="fr-FR"/>
                    </a:p>
                  </a:txBody>
                  <a:tcPr/>
                </a:tc>
                <a:tc>
                  <a:txBody>
                    <a:bodyPr/>
                    <a:lstStyle/>
                    <a:p>
                      <a:endParaRPr lang="fr-FR" dirty="0">
                        <a:solidFill>
                          <a:srgbClr val="0000FF"/>
                        </a:solidFill>
                      </a:endParaRPr>
                    </a:p>
                  </a:txBody>
                  <a:tcPr/>
                </a:tc>
                <a:tc>
                  <a:txBody>
                    <a:bodyPr/>
                    <a:lstStyle/>
                    <a:p>
                      <a:pPr algn="ctr"/>
                      <a:endParaRPr lang="fr-FR" dirty="0">
                        <a:solidFill>
                          <a:srgbClr val="0000FF"/>
                        </a:solidFill>
                      </a:endParaRPr>
                    </a:p>
                  </a:txBody>
                  <a:tcPr/>
                </a:tc>
                <a:tc>
                  <a:txBody>
                    <a:bodyPr/>
                    <a:lstStyle/>
                    <a:p>
                      <a:pPr algn="ctr"/>
                      <a:endParaRPr lang="fr-FR" sz="1200" dirty="0">
                        <a:solidFill>
                          <a:srgbClr val="0000FF"/>
                        </a:solidFill>
                      </a:endParaRPr>
                    </a:p>
                  </a:txBody>
                  <a:tcPr/>
                </a:tc>
                <a:tc>
                  <a:txBody>
                    <a:bodyPr/>
                    <a:lstStyle/>
                    <a:p>
                      <a:pPr algn="ctr"/>
                      <a:r>
                        <a:rPr lang="fr-FR" sz="1800" dirty="0" smtClean="0">
                          <a:solidFill>
                            <a:schemeClr val="bg1"/>
                          </a:solidFill>
                        </a:rPr>
                        <a:t>15/04</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txBody>
                  <a:tcPr/>
                </a:tc>
                <a:tc>
                  <a:txBody>
                    <a:bodyPr/>
                    <a:lstStyle/>
                    <a:p>
                      <a:pPr algn="ctr"/>
                      <a:r>
                        <a:rPr lang="fr-FR" sz="1800" dirty="0" smtClean="0">
                          <a:solidFill>
                            <a:schemeClr val="bg1"/>
                          </a:solidFill>
                        </a:rPr>
                        <a:t>05/05</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dirty="0">
                        <a:solidFill>
                          <a:srgbClr val="0000FF"/>
                        </a:solidFill>
                      </a:endParaRPr>
                    </a:p>
                  </a:txBody>
                  <a:tcPr/>
                </a:tc>
                <a:tc>
                  <a:txBody>
                    <a:bodyPr/>
                    <a:lstStyle/>
                    <a:p>
                      <a:pPr algn="ctr"/>
                      <a:r>
                        <a:rPr lang="fr-FR" sz="1800" dirty="0" smtClean="0">
                          <a:solidFill>
                            <a:schemeClr val="bg1"/>
                          </a:solidFill>
                        </a:rPr>
                        <a:t>05/05</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pPr algn="ctr"/>
                      <a:endParaRPr lang="fr-FR" sz="1200" dirty="0">
                        <a:solidFill>
                          <a:srgbClr val="0000FF"/>
                        </a:solidFill>
                      </a:endParaRPr>
                    </a:p>
                  </a:txBody>
                  <a:tcPr/>
                </a:tc>
              </a:tr>
              <a:tr h="351740">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COM2</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 </a:t>
                      </a:r>
                      <a:r>
                        <a:rPr lang="fr-FR" sz="1200" b="1" dirty="0" smtClean="0">
                          <a:solidFill>
                            <a:schemeClr val="tx1"/>
                          </a:solidFill>
                          <a:hlinkClick r:id="rId3"/>
                        </a:rPr>
                        <a:t>https://www.billetweb.fr/com2-facebook-niveau-debutant#.XkeC7Qg4gxk.gmail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COM3</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hlinkClick r:id="rId4"/>
                        </a:rPr>
                        <a:t>https://www.billetweb.fr/com3-linkedin-niveau-debutant#.XkZwwkKinUg.gmail</a:t>
                      </a:r>
                      <a:endParaRPr lang="fr-FR" sz="1200" b="1" dirty="0">
                        <a:solidFill>
                          <a:schemeClr val="tx1"/>
                        </a:solidFill>
                      </a:endParaRPr>
                    </a:p>
                  </a:txBody>
                  <a:tcPr>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20526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0911" y="1628800"/>
            <a:ext cx="10791737" cy="2800767"/>
          </a:xfrm>
          <a:prstGeom prst="rect">
            <a:avLst/>
          </a:prstGeom>
          <a:noFill/>
        </p:spPr>
        <p:txBody>
          <a:bodyPr wrap="none" lIns="91440" tIns="45720" rIns="91440" bIns="45720">
            <a:spAutoFit/>
          </a:bodyPr>
          <a:lstStyle/>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rPr>
              <a:t>ATELIER</a:t>
            </a:r>
            <a:endParaRPr lang="fr-FR" sz="8800" b="1" dirty="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endParaRPr>
          </a:p>
          <a:p>
            <a:pPr algn="ctr"/>
            <a:r>
              <a:rPr lang="fr-FR" sz="8800" b="1" dirty="0" smtClean="0">
                <a:ln w="28575">
                  <a:solidFill>
                    <a:schemeClr val="bg1"/>
                  </a:solidFill>
                  <a:prstDash val="solid"/>
                </a:ln>
                <a:solidFill>
                  <a:srgbClr val="FFFF00"/>
                </a:solidFill>
                <a:effectLst>
                  <a:outerShdw dist="38100" dir="2700000" algn="bl" rotWithShape="0">
                    <a:schemeClr val="accent5"/>
                  </a:outerShdw>
                </a:effectLst>
                <a:latin typeface="+mj-lt"/>
                <a:cs typeface="Calibri" panose="020F0502020204030204" pitchFamily="34" charset="0"/>
              </a:rPr>
              <a:t>GESTION BIEN -ETRE</a:t>
            </a:r>
            <a:endParaRPr lang="fr-FR" sz="8800" b="1" dirty="0" smtClean="0">
              <a:ln w="28575">
                <a:solidFill>
                  <a:schemeClr val="bg1"/>
                </a:solidFill>
                <a:prstDash val="solid"/>
              </a:ln>
              <a:solidFill>
                <a:srgbClr val="FFFF00"/>
              </a:solidFill>
              <a:effectLst>
                <a:outerShdw dist="38100" dir="2700000" algn="bl" rotWithShape="0">
                  <a:schemeClr val="accent5"/>
                </a:outerShdw>
              </a:effectLst>
              <a:latin typeface="Calibri" panose="020F0502020204030204" pitchFamily="34" charset="0"/>
              <a:cs typeface="Calibri" panose="020F0502020204030204" pitchFamily="34" charset="0"/>
            </a:endParaRPr>
          </a:p>
        </p:txBody>
      </p:sp>
      <p:sp>
        <p:nvSpPr>
          <p:cNvPr id="8" name="Sous-titre 3"/>
          <p:cNvSpPr txBox="1">
            <a:spLocks/>
          </p:cNvSpPr>
          <p:nvPr/>
        </p:nvSpPr>
        <p:spPr>
          <a:xfrm>
            <a:off x="1883980" y="6381328"/>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2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2638028" y="878747"/>
            <a:ext cx="9144001" cy="993262"/>
          </a:xfrm>
        </p:spPr>
        <p:txBody>
          <a:bodyPr>
            <a:normAutofit fontScale="90000"/>
          </a:bodyPr>
          <a:lstStyle/>
          <a:p>
            <a:r>
              <a:rPr lang="fr-FR" sz="2800" b="1" dirty="0"/>
              <a:t>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56725" y="1518264"/>
            <a:ext cx="11665864" cy="973929"/>
          </a:xfrm>
          <a:ln>
            <a:solidFill>
              <a:srgbClr val="FFFF00"/>
            </a:solidFill>
          </a:ln>
        </p:spPr>
        <p:txBody>
          <a:bodyPr/>
          <a:lstStyle/>
          <a:p>
            <a:r>
              <a:rPr lang="fr-FR" b="1" dirty="0">
                <a:solidFill>
                  <a:srgbClr val="FFFF00"/>
                </a:solidFill>
              </a:rPr>
              <a:t>Atelier </a:t>
            </a:r>
            <a:r>
              <a:rPr lang="fr-FR" b="1" dirty="0" smtClean="0">
                <a:solidFill>
                  <a:srgbClr val="FFFF00"/>
                </a:solidFill>
              </a:rPr>
              <a:t>Gbe1 </a:t>
            </a:r>
            <a:r>
              <a:rPr lang="fr-FR" b="1" dirty="0">
                <a:solidFill>
                  <a:srgbClr val="FFFF00"/>
                </a:solidFill>
              </a:rPr>
              <a:t>: </a:t>
            </a:r>
            <a:endParaRPr lang="fr-FR" b="1" dirty="0" smtClean="0">
              <a:solidFill>
                <a:srgbClr val="FFFF00"/>
              </a:solidFill>
            </a:endParaRPr>
          </a:p>
          <a:p>
            <a:r>
              <a:rPr lang="fr-FR" sz="1900" b="1" dirty="0" smtClean="0">
                <a:solidFill>
                  <a:schemeClr val="tx1"/>
                </a:solidFill>
              </a:rPr>
              <a:t>Les basiques : de la gestion du stress</a:t>
            </a:r>
          </a:p>
          <a:p>
            <a:r>
              <a:rPr lang="fr-FR" sz="1950" b="1" cap="none" dirty="0" smtClean="0">
                <a:solidFill>
                  <a:srgbClr val="FFFF00"/>
                </a:solidFill>
              </a:rPr>
              <a:t>Durée :</a:t>
            </a:r>
            <a:r>
              <a:rPr lang="fr-FR" sz="1950" b="1" cap="none" dirty="0" smtClean="0">
                <a:solidFill>
                  <a:schemeClr val="tx1"/>
                </a:solidFill>
              </a:rPr>
              <a:t> 4H                                                    </a:t>
            </a:r>
            <a:r>
              <a:rPr lang="fr-FR" sz="800" b="1" cap="none" dirty="0" smtClean="0">
                <a:solidFill>
                  <a:schemeClr val="tx1"/>
                </a:solidFill>
                <a:hlinkClick r:id="rId2"/>
              </a:rPr>
              <a:t>https://www.billetweb.fr/gbe1-les-basiques-de-la-gestion-du-stress#.XkZs08Fqiqw.gmail</a:t>
            </a:r>
            <a:endParaRPr lang="fr-FR" sz="800" b="1" cap="none" dirty="0">
              <a:solidFill>
                <a:schemeClr val="tx1"/>
              </a:solidFill>
            </a:endParaRPr>
          </a:p>
        </p:txBody>
      </p:sp>
      <p:sp>
        <p:nvSpPr>
          <p:cNvPr id="25" name="Espace réservé du texte 11"/>
          <p:cNvSpPr txBox="1">
            <a:spLocks/>
          </p:cNvSpPr>
          <p:nvPr/>
        </p:nvSpPr>
        <p:spPr>
          <a:xfrm>
            <a:off x="256724" y="2738844"/>
            <a:ext cx="11665865" cy="3498467"/>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600"/>
              </a:spcBef>
              <a:buNone/>
            </a:pPr>
            <a:r>
              <a:rPr lang="fr-FR" sz="2100" b="1" dirty="0" smtClean="0">
                <a:solidFill>
                  <a:srgbClr val="FFFF00"/>
                </a:solidFill>
              </a:rPr>
              <a:t>La gestion du stress :</a:t>
            </a:r>
          </a:p>
          <a:p>
            <a:pPr>
              <a:lnSpc>
                <a:spcPct val="100000"/>
              </a:lnSpc>
              <a:spcBef>
                <a:spcPts val="600"/>
              </a:spcBef>
              <a:buClr>
                <a:srgbClr val="FFFF00"/>
              </a:buClr>
              <a:buFont typeface="Wingdings" panose="05000000000000000000" pitchFamily="2" charset="2"/>
              <a:buChar char="ü"/>
            </a:pPr>
            <a:r>
              <a:rPr lang="fr-FR" sz="2000" dirty="0" smtClean="0"/>
              <a:t>Définition </a:t>
            </a:r>
            <a:r>
              <a:rPr lang="fr-FR" sz="2000" dirty="0"/>
              <a:t>du stress (aiguë et chronique, positif et négatif). </a:t>
            </a:r>
            <a:endParaRPr lang="fr-FR" sz="2000" dirty="0" smtClean="0"/>
          </a:p>
          <a:p>
            <a:pPr>
              <a:lnSpc>
                <a:spcPct val="100000"/>
              </a:lnSpc>
              <a:spcBef>
                <a:spcPts val="0"/>
              </a:spcBef>
              <a:buClr>
                <a:srgbClr val="FFFF00"/>
              </a:buClr>
              <a:buFont typeface="Wingdings" panose="05000000000000000000" pitchFamily="2" charset="2"/>
              <a:buChar char="ü"/>
            </a:pPr>
            <a:r>
              <a:rPr lang="fr-FR" sz="2000" dirty="0"/>
              <a:t>Les </a:t>
            </a:r>
            <a:r>
              <a:rPr lang="fr-FR" sz="2000" b="1" dirty="0"/>
              <a:t>conséquences </a:t>
            </a:r>
            <a:r>
              <a:rPr lang="fr-FR" sz="2000" dirty="0"/>
              <a:t>du stress sur notre corps </a:t>
            </a:r>
            <a:r>
              <a:rPr lang="fr-FR" sz="2000" dirty="0" smtClean="0"/>
              <a:t>et les solutions pour le  diminuer ou l’éliminer</a:t>
            </a:r>
          </a:p>
          <a:p>
            <a:pPr>
              <a:lnSpc>
                <a:spcPct val="100000"/>
              </a:lnSpc>
              <a:spcBef>
                <a:spcPts val="0"/>
              </a:spcBef>
              <a:buClr>
                <a:srgbClr val="FFFF00"/>
              </a:buClr>
              <a:buFont typeface="Wingdings" panose="05000000000000000000" pitchFamily="2" charset="2"/>
              <a:buChar char="ü"/>
            </a:pPr>
            <a:r>
              <a:rPr lang="fr-FR" sz="2000" b="1" dirty="0" smtClean="0"/>
              <a:t>Les pistes</a:t>
            </a:r>
            <a:r>
              <a:rPr lang="fr-FR" sz="2000" dirty="0" smtClean="0"/>
              <a:t> pour résoudre des situations non – résolues génératrices de stress, et les éviter</a:t>
            </a:r>
          </a:p>
          <a:p>
            <a:pPr>
              <a:lnSpc>
                <a:spcPct val="100000"/>
              </a:lnSpc>
              <a:spcBef>
                <a:spcPts val="0"/>
              </a:spcBef>
              <a:buClr>
                <a:srgbClr val="FFFF00"/>
              </a:buClr>
              <a:buFont typeface="Wingdings" panose="05000000000000000000" pitchFamily="2" charset="2"/>
              <a:buChar char="ü"/>
            </a:pPr>
            <a:r>
              <a:rPr lang="fr-FR" sz="2000" b="1" dirty="0" smtClean="0"/>
              <a:t> Faire face </a:t>
            </a:r>
            <a:r>
              <a:rPr lang="fr-FR" sz="2000" dirty="0" smtClean="0"/>
              <a:t>aux situations de stress : des clés, des outils </a:t>
            </a:r>
          </a:p>
          <a:p>
            <a:pPr marL="0" indent="0">
              <a:lnSpc>
                <a:spcPct val="110000"/>
              </a:lnSpc>
              <a:spcBef>
                <a:spcPts val="0"/>
              </a:spcBef>
              <a:buClr>
                <a:srgbClr val="FFFF00"/>
              </a:buClr>
              <a:buNone/>
            </a:pPr>
            <a:endParaRPr lang="fr-FR" sz="2000" dirty="0" smtClean="0"/>
          </a:p>
          <a:p>
            <a:pPr marL="0" indent="0" algn="ctr">
              <a:lnSpc>
                <a:spcPct val="110000"/>
              </a:lnSpc>
              <a:spcBef>
                <a:spcPts val="0"/>
              </a:spcBef>
              <a:buClr>
                <a:srgbClr val="FFFF00"/>
              </a:buClr>
              <a:buNone/>
              <a:tabLst>
                <a:tab pos="5400040" algn="r"/>
              </a:tabLst>
            </a:pPr>
            <a:r>
              <a:rPr lang="fr-FR" sz="1900" b="1" dirty="0" smtClean="0">
                <a:solidFill>
                  <a:srgbClr val="FFFF00"/>
                </a:solidFill>
              </a:rPr>
              <a:t>Cet atelier vous permettra de répondre </a:t>
            </a:r>
            <a:r>
              <a:rPr lang="fr-FR" sz="1900" b="1" dirty="0">
                <a:solidFill>
                  <a:srgbClr val="FFFF00"/>
                </a:solidFill>
              </a:rPr>
              <a:t>à ces questions et vous </a:t>
            </a:r>
            <a:r>
              <a:rPr lang="fr-FR" sz="1900" b="1" dirty="0" smtClean="0">
                <a:solidFill>
                  <a:srgbClr val="FFFF00"/>
                </a:solidFill>
              </a:rPr>
              <a:t>donnera  </a:t>
            </a:r>
            <a:r>
              <a:rPr lang="fr-FR" sz="1900" b="1" dirty="0">
                <a:solidFill>
                  <a:srgbClr val="FFFF00"/>
                </a:solidFill>
              </a:rPr>
              <a:t>des outils et astuces </a:t>
            </a:r>
            <a:r>
              <a:rPr lang="fr-FR" sz="1900" b="1" dirty="0" smtClean="0">
                <a:solidFill>
                  <a:srgbClr val="FFFF00"/>
                </a:solidFill>
              </a:rPr>
              <a:t>,</a:t>
            </a:r>
          </a:p>
          <a:p>
            <a:pPr marL="0" indent="0" algn="ctr">
              <a:lnSpc>
                <a:spcPct val="110000"/>
              </a:lnSpc>
              <a:spcBef>
                <a:spcPts val="0"/>
              </a:spcBef>
              <a:buClr>
                <a:srgbClr val="FFFF00"/>
              </a:buClr>
              <a:buNone/>
              <a:tabLst>
                <a:tab pos="5400040" algn="r"/>
              </a:tabLst>
            </a:pPr>
            <a:r>
              <a:rPr lang="fr-FR" sz="1900" b="1" dirty="0" smtClean="0">
                <a:solidFill>
                  <a:srgbClr val="FFFF00"/>
                </a:solidFill>
              </a:rPr>
              <a:t> </a:t>
            </a:r>
            <a:r>
              <a:rPr lang="fr-FR" sz="1900" b="1" dirty="0">
                <a:solidFill>
                  <a:srgbClr val="FFFF00"/>
                </a:solidFill>
              </a:rPr>
              <a:t>pour vous libérer et éviter les sources de stress.                                                                                 </a:t>
            </a:r>
          </a:p>
        </p:txBody>
      </p:sp>
      <p:sp>
        <p:nvSpPr>
          <p:cNvPr id="4" name="Rectangle 3"/>
          <p:cNvSpPr/>
          <p:nvPr/>
        </p:nvSpPr>
        <p:spPr>
          <a:xfrm>
            <a:off x="2205980" y="295798"/>
            <a:ext cx="6092825" cy="954107"/>
          </a:xfrm>
          <a:prstGeom prst="rect">
            <a:avLst/>
          </a:prstGeom>
        </p:spPr>
        <p:txBody>
          <a:bodyPr>
            <a:spAutoFit/>
          </a:bodyPr>
          <a:lstStyle/>
          <a:p>
            <a:r>
              <a:rPr lang="fr-FR" sz="2800" b="1" dirty="0"/>
              <a:t>Intervenante </a:t>
            </a:r>
            <a:r>
              <a:rPr lang="fr-FR" sz="2800" b="1" dirty="0" smtClean="0"/>
              <a:t>: Laetitia CORREIA</a:t>
            </a:r>
          </a:p>
          <a:p>
            <a:r>
              <a:rPr lang="fr-FR" sz="2800" b="1" dirty="0"/>
              <a:t>Praticienne </a:t>
            </a:r>
            <a:r>
              <a:rPr lang="fr-FR" sz="2800" b="1" dirty="0" smtClean="0"/>
              <a:t>Ayurveda - Naturopathe</a:t>
            </a:r>
            <a:endParaRPr lang="fr-FR" sz="2800"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24" y="145070"/>
            <a:ext cx="1267705" cy="1267705"/>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227" y="191381"/>
            <a:ext cx="1366736" cy="1183997"/>
          </a:xfrm>
          <a:prstGeom prst="rect">
            <a:avLst/>
          </a:prstGeom>
        </p:spPr>
      </p:pic>
    </p:spTree>
    <p:extLst>
      <p:ext uri="{BB962C8B-B14F-4D97-AF65-F5344CB8AC3E}">
        <p14:creationId xmlns:p14="http://schemas.microsoft.com/office/powerpoint/2010/main" val="26538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053852" y="543619"/>
            <a:ext cx="9144001" cy="1371600"/>
          </a:xfrm>
        </p:spPr>
        <p:txBody>
          <a:bodyPr rtlCol="0">
            <a:normAutofit fontScale="90000"/>
          </a:bodyPr>
          <a:lstStyle/>
          <a:p>
            <a:r>
              <a:rPr lang="fr-FR" b="1" dirty="0" smtClean="0"/>
              <a:t/>
            </a:r>
            <a:br>
              <a:rPr lang="fr-FR" b="1" dirty="0" smtClean="0"/>
            </a:br>
            <a:r>
              <a:rPr lang="fr-FR" b="1" dirty="0"/>
              <a:t/>
            </a:r>
            <a:br>
              <a:rPr lang="fr-FR" b="1" dirty="0"/>
            </a:br>
            <a:r>
              <a:rPr lang="fr-FR" b="1" dirty="0" smtClean="0"/>
              <a:t>ATELIERS  - </a:t>
            </a:r>
            <a:r>
              <a:rPr lang="fr-FR" b="1" dirty="0" smtClean="0">
                <a:solidFill>
                  <a:srgbClr val="FFFF00"/>
                </a:solidFill>
              </a:rPr>
              <a:t>Gestion bien-être</a:t>
            </a:r>
            <a:br>
              <a:rPr lang="fr-FR" b="1" dirty="0" smtClean="0">
                <a:solidFill>
                  <a:srgbClr val="FFFF00"/>
                </a:solidFill>
              </a:rPr>
            </a:br>
            <a:r>
              <a:rPr lang="fr-FR" b="1" dirty="0" smtClean="0">
                <a:solidFill>
                  <a:srgbClr val="FFFF00"/>
                </a:solidFill>
              </a:rPr>
              <a:t>Laetitia CORREIA</a:t>
            </a:r>
            <a:br>
              <a:rPr lang="fr-FR" b="1" dirty="0" smtClean="0">
                <a:solidFill>
                  <a:srgbClr val="FFFF00"/>
                </a:solidFill>
              </a:rPr>
            </a:br>
            <a:endParaRPr lang="fr-FR" dirty="0"/>
          </a:p>
        </p:txBody>
      </p:sp>
      <p:sp>
        <p:nvSpPr>
          <p:cNvPr id="2" name="Espace réservé du contenu 1"/>
          <p:cNvSpPr>
            <a:spLocks noGrp="1"/>
          </p:cNvSpPr>
          <p:nvPr>
            <p:ph idx="1"/>
          </p:nvPr>
        </p:nvSpPr>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1053852" y="1575913"/>
          <a:ext cx="10873208" cy="2322512"/>
        </p:xfrm>
        <a:graphic>
          <a:graphicData uri="http://schemas.openxmlformats.org/drawingml/2006/table">
            <a:tbl>
              <a:tblPr firstRow="1" bandRow="1">
                <a:tableStyleId>{5C22544A-7EE6-4342-B048-85BDC9FD1C3A}</a:tableStyleId>
              </a:tblPr>
              <a:tblGrid>
                <a:gridCol w="936104"/>
                <a:gridCol w="423047"/>
                <a:gridCol w="1359151"/>
                <a:gridCol w="1170130"/>
                <a:gridCol w="1548172"/>
                <a:gridCol w="1359151"/>
                <a:gridCol w="1359151"/>
                <a:gridCol w="1359151"/>
                <a:gridCol w="1359151"/>
              </a:tblGrid>
              <a:tr h="351740">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GBE1</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 </a:t>
                      </a:r>
                      <a:endParaRPr lang="fr-FR" sz="1200" b="1" kern="1200" dirty="0" smtClean="0">
                        <a:solidFill>
                          <a:schemeClr val="bg1"/>
                        </a:solidFill>
                        <a:latin typeface="+mn-lt"/>
                        <a:ea typeface="+mn-ea"/>
                        <a:cs typeface="+mn-cs"/>
                      </a:endParaRPr>
                    </a:p>
                  </a:txBody>
                  <a:tcPr/>
                </a:tc>
                <a:tc>
                  <a:txBody>
                    <a:bodyPr/>
                    <a:lstStyle/>
                    <a:p>
                      <a:pPr algn="ctr"/>
                      <a:r>
                        <a:rPr lang="fr-FR" sz="1800" dirty="0" smtClean="0">
                          <a:solidFill>
                            <a:schemeClr val="bg1"/>
                          </a:solidFill>
                        </a:rPr>
                        <a:t>09/03</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endParaRPr lang="fr-FR" sz="1200" b="1" baseline="0" dirty="0" smtClean="0">
                        <a:solidFill>
                          <a:schemeClr val="bg1"/>
                        </a:solidFill>
                      </a:endParaRPr>
                    </a:p>
                    <a:p>
                      <a:pPr algn="ctr"/>
                      <a:endParaRPr lang="fr-FR" sz="1200" dirty="0">
                        <a:solidFill>
                          <a:srgbClr val="0000FF"/>
                        </a:solidFill>
                      </a:endParaRPr>
                    </a:p>
                  </a:txBody>
                  <a:tcPr/>
                </a:tc>
                <a:tc>
                  <a:txBody>
                    <a:bodyPr/>
                    <a:lstStyle/>
                    <a:p>
                      <a:pPr algn="ctr"/>
                      <a:r>
                        <a:rPr lang="fr-FR" sz="1800" dirty="0" smtClean="0">
                          <a:solidFill>
                            <a:schemeClr val="bg1"/>
                          </a:solidFill>
                        </a:rPr>
                        <a:t>06/04</a:t>
                      </a:r>
                      <a:endParaRPr lang="fr-FR" sz="1800" b="1" baseline="0" dirty="0" smtClean="0">
                        <a:solidFill>
                          <a:schemeClr val="bg1"/>
                        </a:solidFill>
                      </a:endParaRPr>
                    </a:p>
                    <a:p>
                      <a:pPr algn="ctr"/>
                      <a:r>
                        <a:rPr lang="fr-FR" sz="1200" b="1" baseline="0" dirty="0" smtClean="0">
                          <a:solidFill>
                            <a:schemeClr val="bg1"/>
                          </a:solidFill>
                        </a:rPr>
                        <a:t>14h/17h</a:t>
                      </a:r>
                    </a:p>
                    <a:p>
                      <a:pPr algn="ctr"/>
                      <a:endParaRPr lang="fr-FR" sz="1200" dirty="0" smtClean="0">
                        <a:solidFill>
                          <a:srgbClr val="0000FF"/>
                        </a:solidFill>
                      </a:endParaRPr>
                    </a:p>
                  </a:txBody>
                  <a:tcPr/>
                </a:tc>
                <a:tc>
                  <a:txBody>
                    <a:bodyPr/>
                    <a:lstStyle/>
                    <a:p>
                      <a:pPr algn="ctr"/>
                      <a:r>
                        <a:rPr lang="fr-FR" sz="1800" dirty="0" smtClean="0">
                          <a:solidFill>
                            <a:schemeClr val="bg1"/>
                          </a:solidFill>
                        </a:rPr>
                        <a:t> </a:t>
                      </a:r>
                      <a:endParaRPr lang="fr-FR" sz="1200" b="1" baseline="0" dirty="0" smtClean="0">
                        <a:solidFill>
                          <a:schemeClr val="bg1"/>
                        </a:solidFill>
                      </a:endParaRPr>
                    </a:p>
                    <a:p>
                      <a:pPr algn="ctr"/>
                      <a:endParaRPr lang="fr-FR" dirty="0">
                        <a:solidFill>
                          <a:srgbClr val="0000FF"/>
                        </a:solidFill>
                      </a:endParaRPr>
                    </a:p>
                  </a:txBody>
                  <a:tcPr/>
                </a:tc>
                <a:tc>
                  <a:txBody>
                    <a:bodyPr/>
                    <a:lstStyle/>
                    <a:p>
                      <a:pPr algn="ctr"/>
                      <a:r>
                        <a:rPr lang="fr-FR" sz="1800" dirty="0" smtClean="0">
                          <a:solidFill>
                            <a:schemeClr val="bg1"/>
                          </a:solidFill>
                        </a:rPr>
                        <a:t>05/06</a:t>
                      </a:r>
                      <a:endParaRPr lang="fr-FR" sz="1800" b="1" baseline="0" dirty="0" smtClean="0">
                        <a:solidFill>
                          <a:schemeClr val="bg1"/>
                        </a:solidFill>
                      </a:endParaRPr>
                    </a:p>
                    <a:p>
                      <a:pPr algn="ctr"/>
                      <a:r>
                        <a:rPr lang="fr-FR" sz="1200" b="1" baseline="0" dirty="0" smtClean="0">
                          <a:solidFill>
                            <a:schemeClr val="bg1"/>
                          </a:solidFill>
                        </a:rPr>
                        <a:t>08h/12h</a:t>
                      </a:r>
                    </a:p>
                  </a:txBody>
                  <a:tcPr/>
                </a:tc>
                <a:tc>
                  <a:txBody>
                    <a:bodyPr/>
                    <a:lstStyle/>
                    <a:p>
                      <a:pPr algn="ctr"/>
                      <a:endParaRPr lang="fr-FR" sz="1200" dirty="0">
                        <a:solidFill>
                          <a:srgbClr val="0000FF"/>
                        </a:solidFill>
                      </a:endParaRPr>
                    </a:p>
                  </a:txBody>
                  <a:tcPr/>
                </a:tc>
              </a:tr>
              <a:tr h="351740">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 GBE1</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  </a:t>
                      </a:r>
                      <a:r>
                        <a:rPr lang="fr-FR" sz="1200" b="1" dirty="0" smtClean="0">
                          <a:solidFill>
                            <a:schemeClr val="tx1"/>
                          </a:solidFill>
                          <a:hlinkClick r:id="rId2"/>
                        </a:rPr>
                        <a:t>https://www.billetweb.fr/gbe1-les-basiques-de-la-gestion-du-stress#.XkZs08Fqiqw.gmail</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254743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9" name="Espace réservé du texte 14"/>
          <p:cNvSpPr>
            <a:spLocks noGrp="1"/>
          </p:cNvSpPr>
          <p:nvPr>
            <p:ph type="body" idx="1"/>
          </p:nvPr>
        </p:nvSpPr>
        <p:spPr>
          <a:xfrm>
            <a:off x="256724" y="2095031"/>
            <a:ext cx="11665864" cy="973929"/>
          </a:xfrm>
          <a:ln>
            <a:solidFill>
              <a:srgbClr val="FFFF00"/>
            </a:solidFill>
          </a:ln>
        </p:spPr>
        <p:txBody>
          <a:bodyPr/>
          <a:lstStyle/>
          <a:p>
            <a:r>
              <a:rPr lang="fr-FR" b="1" dirty="0">
                <a:solidFill>
                  <a:srgbClr val="FFFF00"/>
                </a:solidFill>
              </a:rPr>
              <a:t>Atelier </a:t>
            </a:r>
            <a:r>
              <a:rPr lang="fr-FR" b="1" dirty="0" smtClean="0">
                <a:solidFill>
                  <a:srgbClr val="FFFF00"/>
                </a:solidFill>
              </a:rPr>
              <a:t>Gbe2 </a:t>
            </a:r>
            <a:r>
              <a:rPr lang="fr-FR" b="1" dirty="0">
                <a:solidFill>
                  <a:srgbClr val="FFFF00"/>
                </a:solidFill>
              </a:rPr>
              <a:t>: </a:t>
            </a:r>
            <a:endParaRPr lang="fr-FR" b="1" dirty="0" smtClean="0">
              <a:solidFill>
                <a:srgbClr val="FFFF00"/>
              </a:solidFill>
            </a:endParaRPr>
          </a:p>
          <a:p>
            <a:r>
              <a:rPr lang="fr-FR" sz="1900" b="1" dirty="0" smtClean="0">
                <a:solidFill>
                  <a:schemeClr val="tx1"/>
                </a:solidFill>
              </a:rPr>
              <a:t>L’ATELIER ZEN TANAAV</a:t>
            </a:r>
          </a:p>
          <a:p>
            <a:r>
              <a:rPr lang="fr-FR" sz="1950" b="1" cap="none" dirty="0" smtClean="0">
                <a:solidFill>
                  <a:srgbClr val="FFFF00"/>
                </a:solidFill>
              </a:rPr>
              <a:t>Durée :</a:t>
            </a:r>
            <a:r>
              <a:rPr lang="fr-FR" sz="1950" b="1" cap="none" dirty="0" smtClean="0">
                <a:solidFill>
                  <a:schemeClr val="tx1"/>
                </a:solidFill>
              </a:rPr>
              <a:t> 7H                                                                  </a:t>
            </a:r>
            <a:r>
              <a:rPr lang="fr-FR" sz="800" b="1" cap="none" dirty="0" smtClean="0">
                <a:solidFill>
                  <a:schemeClr val="tx1"/>
                </a:solidFill>
                <a:hlinkClick r:id="rId2"/>
              </a:rPr>
              <a:t>https://www.billetweb.fr/gbe2-latelier-zen-tanaav#.XkZtOhKeBtY.gmail</a:t>
            </a:r>
            <a:r>
              <a:rPr lang="fr-FR" sz="800" b="1" cap="none" dirty="0" smtClean="0">
                <a:solidFill>
                  <a:schemeClr val="tx1"/>
                </a:solidFill>
              </a:rPr>
              <a:t>                   </a:t>
            </a:r>
            <a:endParaRPr lang="fr-FR" sz="800" b="1" cap="none" dirty="0">
              <a:solidFill>
                <a:schemeClr val="tx1"/>
              </a:solidFill>
            </a:endParaRPr>
          </a:p>
        </p:txBody>
      </p:sp>
      <p:sp>
        <p:nvSpPr>
          <p:cNvPr id="25" name="Espace réservé du texte 11"/>
          <p:cNvSpPr txBox="1">
            <a:spLocks/>
          </p:cNvSpPr>
          <p:nvPr/>
        </p:nvSpPr>
        <p:spPr>
          <a:xfrm>
            <a:off x="256724" y="3212976"/>
            <a:ext cx="11665865" cy="3024335"/>
          </a:xfrm>
          <a:prstGeom prst="rect">
            <a:avLst/>
          </a:prstGeom>
          <a:ln>
            <a:solidFill>
              <a:srgbClr val="FFFF00"/>
            </a:solidFill>
          </a:ln>
        </p:spPr>
        <p:txBody>
          <a:bodyPr vert="horz" lIns="72000" tIns="45720" rIns="91440" bIns="4680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fr-FR" sz="2300" b="1" dirty="0">
                <a:solidFill>
                  <a:srgbClr val="FFFF00"/>
                </a:solidFill>
              </a:rPr>
              <a:t>Mieux se </a:t>
            </a:r>
            <a:r>
              <a:rPr lang="fr-FR" sz="2300" b="1" dirty="0" smtClean="0">
                <a:solidFill>
                  <a:srgbClr val="FFFF00"/>
                </a:solidFill>
              </a:rPr>
              <a:t>connaître </a:t>
            </a:r>
            <a:r>
              <a:rPr lang="fr-FR" sz="2300" b="1" dirty="0">
                <a:solidFill>
                  <a:srgbClr val="FFFF00"/>
                </a:solidFill>
              </a:rPr>
              <a:t>et découvrir les techniques pour mieux gérer sa vie </a:t>
            </a:r>
            <a:r>
              <a:rPr lang="fr-FR" sz="2300" b="1" dirty="0" smtClean="0">
                <a:solidFill>
                  <a:srgbClr val="FFFF00"/>
                </a:solidFill>
              </a:rPr>
              <a:t>professionnelle et / ou personnelle</a:t>
            </a:r>
          </a:p>
          <a:p>
            <a:pPr>
              <a:lnSpc>
                <a:spcPct val="100000"/>
              </a:lnSpc>
              <a:spcBef>
                <a:spcPts val="0"/>
              </a:spcBef>
              <a:buClr>
                <a:srgbClr val="FFFF00"/>
              </a:buClr>
              <a:buFont typeface="Wingdings" panose="05000000000000000000" pitchFamily="2" charset="2"/>
              <a:buChar char="ü"/>
            </a:pPr>
            <a:r>
              <a:rPr lang="fr-FR" sz="2000" dirty="0" smtClean="0"/>
              <a:t>L’écoute  </a:t>
            </a:r>
          </a:p>
          <a:p>
            <a:pPr>
              <a:lnSpc>
                <a:spcPct val="100000"/>
              </a:lnSpc>
              <a:spcBef>
                <a:spcPts val="0"/>
              </a:spcBef>
              <a:buClr>
                <a:srgbClr val="FFFF00"/>
              </a:buClr>
              <a:buFont typeface="Wingdings" panose="05000000000000000000" pitchFamily="2" charset="2"/>
              <a:buChar char="ü"/>
            </a:pPr>
            <a:r>
              <a:rPr lang="fr-FR" sz="2000" dirty="0" smtClean="0"/>
              <a:t>La connaissance	            de votre corps</a:t>
            </a:r>
          </a:p>
          <a:p>
            <a:pPr>
              <a:lnSpc>
                <a:spcPct val="100000"/>
              </a:lnSpc>
              <a:spcBef>
                <a:spcPts val="0"/>
              </a:spcBef>
              <a:buClr>
                <a:srgbClr val="FFFF00"/>
              </a:buClr>
              <a:buFont typeface="Wingdings" panose="05000000000000000000" pitchFamily="2" charset="2"/>
              <a:buChar char="ü"/>
            </a:pPr>
            <a:r>
              <a:rPr lang="fr-FR" sz="2000" dirty="0" smtClean="0"/>
              <a:t>La maîtrise  </a:t>
            </a:r>
          </a:p>
          <a:p>
            <a:pPr>
              <a:lnSpc>
                <a:spcPct val="100000"/>
              </a:lnSpc>
              <a:spcBef>
                <a:spcPts val="0"/>
              </a:spcBef>
              <a:buClr>
                <a:srgbClr val="FFFF00"/>
              </a:buClr>
              <a:buFont typeface="Wingdings" panose="05000000000000000000" pitchFamily="2" charset="2"/>
              <a:buChar char="ü"/>
            </a:pPr>
            <a:r>
              <a:rPr lang="fr-FR" sz="2000" dirty="0" smtClean="0"/>
              <a:t>Les bons comportements et astuces pour y parvenir</a:t>
            </a:r>
          </a:p>
          <a:p>
            <a:pPr>
              <a:lnSpc>
                <a:spcPct val="100000"/>
              </a:lnSpc>
              <a:spcBef>
                <a:spcPts val="0"/>
              </a:spcBef>
              <a:buClr>
                <a:srgbClr val="FFFF00"/>
              </a:buClr>
              <a:buFont typeface="Wingdings" panose="05000000000000000000" pitchFamily="2" charset="2"/>
              <a:buChar char="ü"/>
            </a:pPr>
            <a:r>
              <a:rPr lang="fr-FR" sz="2000" b="1" dirty="0" smtClean="0"/>
              <a:t>Un repas </a:t>
            </a:r>
            <a:r>
              <a:rPr lang="fr-FR" sz="2000" dirty="0" smtClean="0"/>
              <a:t>sur mesure, inclus,  avec des conseils de bonnes pratiques car l’alimentation influe aussi sur votre corps</a:t>
            </a:r>
          </a:p>
          <a:p>
            <a:pPr marL="0" indent="0" algn="ctr">
              <a:lnSpc>
                <a:spcPct val="110000"/>
              </a:lnSpc>
              <a:spcBef>
                <a:spcPts val="1200"/>
              </a:spcBef>
              <a:buClr>
                <a:srgbClr val="FFFF00"/>
              </a:buClr>
              <a:buNone/>
            </a:pPr>
            <a:r>
              <a:rPr lang="fr-FR" sz="2000" b="1" dirty="0">
                <a:solidFill>
                  <a:srgbClr val="FFFF00"/>
                </a:solidFill>
              </a:rPr>
              <a:t>Cet atelier </a:t>
            </a:r>
            <a:r>
              <a:rPr lang="fr-FR" sz="2000" b="1" dirty="0" smtClean="0">
                <a:solidFill>
                  <a:srgbClr val="FFFF00"/>
                </a:solidFill>
              </a:rPr>
              <a:t>permettra </a:t>
            </a:r>
            <a:r>
              <a:rPr lang="fr-FR" sz="2000" b="1" dirty="0">
                <a:solidFill>
                  <a:srgbClr val="FFFF00"/>
                </a:solidFill>
              </a:rPr>
              <a:t>à chacun de se libérer de ses poids, </a:t>
            </a:r>
            <a:r>
              <a:rPr lang="fr-FR" sz="2000" b="1" dirty="0" smtClean="0">
                <a:solidFill>
                  <a:srgbClr val="FFFF00"/>
                </a:solidFill>
              </a:rPr>
              <a:t>quels qu’ils soient physiques </a:t>
            </a:r>
            <a:r>
              <a:rPr lang="fr-FR" sz="2000" b="1" dirty="0">
                <a:solidFill>
                  <a:srgbClr val="FFFF00"/>
                </a:solidFill>
              </a:rPr>
              <a:t>ou </a:t>
            </a:r>
            <a:r>
              <a:rPr lang="fr-FR" sz="2000" b="1" dirty="0" smtClean="0">
                <a:solidFill>
                  <a:srgbClr val="FFFF00"/>
                </a:solidFill>
              </a:rPr>
              <a:t>mentaux</a:t>
            </a:r>
            <a:endParaRPr lang="fr-FR" sz="2000" dirty="0">
              <a:solidFill>
                <a:srgbClr val="FFFF00"/>
              </a:solidFill>
            </a:endParaRPr>
          </a:p>
          <a:p>
            <a:pPr marL="0" indent="0">
              <a:lnSpc>
                <a:spcPct val="110000"/>
              </a:lnSpc>
              <a:spcBef>
                <a:spcPts val="0"/>
              </a:spcBef>
              <a:buClr>
                <a:srgbClr val="FFFF00"/>
              </a:buClr>
              <a:buNone/>
            </a:pPr>
            <a:endParaRPr lang="fr-FR" sz="2000" dirty="0" smtClean="0"/>
          </a:p>
          <a:p>
            <a:pPr marL="0" indent="0" algn="ctr">
              <a:lnSpc>
                <a:spcPct val="110000"/>
              </a:lnSpc>
              <a:spcBef>
                <a:spcPts val="0"/>
              </a:spcBef>
              <a:buClr>
                <a:srgbClr val="FFFF00"/>
              </a:buClr>
              <a:buNone/>
              <a:tabLst>
                <a:tab pos="5400040" algn="r"/>
              </a:tabLst>
            </a:pPr>
            <a:r>
              <a:rPr lang="fr-FR" sz="1900" b="1" dirty="0" smtClean="0">
                <a:solidFill>
                  <a:srgbClr val="FFFF00"/>
                </a:solidFill>
              </a:rPr>
              <a:t>.                                                                                 </a:t>
            </a:r>
            <a:endParaRPr lang="fr-FR" sz="1900" b="1" dirty="0">
              <a:solidFill>
                <a:srgbClr val="FFFF00"/>
              </a:solidFill>
            </a:endParaRPr>
          </a:p>
        </p:txBody>
      </p:sp>
      <p:sp>
        <p:nvSpPr>
          <p:cNvPr id="4" name="Rectangle 3"/>
          <p:cNvSpPr/>
          <p:nvPr/>
        </p:nvSpPr>
        <p:spPr>
          <a:xfrm>
            <a:off x="117748" y="1121058"/>
            <a:ext cx="11802020" cy="954107"/>
          </a:xfrm>
          <a:prstGeom prst="rect">
            <a:avLst/>
          </a:prstGeom>
        </p:spPr>
        <p:txBody>
          <a:bodyPr wrap="square">
            <a:spAutoFit/>
          </a:bodyPr>
          <a:lstStyle/>
          <a:p>
            <a:r>
              <a:rPr lang="fr-FR" sz="2800" b="1" dirty="0" smtClean="0"/>
              <a:t>Laetitia CORREIA - </a:t>
            </a:r>
            <a:r>
              <a:rPr lang="fr-FR" sz="2200" dirty="0" smtClean="0"/>
              <a:t>Praticienne Ayurveda </a:t>
            </a:r>
            <a:r>
              <a:rPr lang="fr-FR" sz="2800" dirty="0" smtClean="0"/>
              <a:t>– </a:t>
            </a:r>
            <a:r>
              <a:rPr lang="fr-FR" sz="2800" b="1" dirty="0" smtClean="0"/>
              <a:t>Audrey MERLET </a:t>
            </a:r>
            <a:r>
              <a:rPr lang="fr-FR" sz="2800" dirty="0" smtClean="0"/>
              <a:t>– </a:t>
            </a:r>
            <a:r>
              <a:rPr lang="fr-FR" sz="2200" dirty="0" smtClean="0"/>
              <a:t>Coach en développement</a:t>
            </a:r>
            <a:r>
              <a:rPr lang="fr-FR" sz="2000" dirty="0" smtClean="0"/>
              <a:t> personnel – </a:t>
            </a:r>
            <a:r>
              <a:rPr lang="fr-FR" sz="2800" b="1" dirty="0"/>
              <a:t>Laurence </a:t>
            </a:r>
            <a:r>
              <a:rPr lang="fr-FR" sz="2800" b="1" dirty="0" smtClean="0"/>
              <a:t>FILLAT – </a:t>
            </a:r>
            <a:r>
              <a:rPr lang="fr-FR" sz="2200" dirty="0" smtClean="0"/>
              <a:t>Sophrologue</a:t>
            </a:r>
            <a:r>
              <a:rPr lang="fr-FR" sz="2800" dirty="0" smtClean="0"/>
              <a:t> – </a:t>
            </a:r>
            <a:r>
              <a:rPr lang="fr-FR" sz="2800" b="1" dirty="0" smtClean="0"/>
              <a:t>Romain BENARD </a:t>
            </a:r>
            <a:r>
              <a:rPr lang="fr-FR" sz="2800" dirty="0" smtClean="0"/>
              <a:t>– </a:t>
            </a:r>
            <a:r>
              <a:rPr lang="fr-FR" sz="2200" dirty="0" smtClean="0"/>
              <a:t>Lithothérapeute</a:t>
            </a:r>
            <a:endParaRPr lang="fr-FR" sz="22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24" y="230304"/>
            <a:ext cx="3981450" cy="9144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922" y="347217"/>
            <a:ext cx="2864846" cy="597881"/>
          </a:xfrm>
          <a:prstGeom prst="rect">
            <a:avLst/>
          </a:prstGeom>
        </p:spPr>
      </p:pic>
      <p:sp>
        <p:nvSpPr>
          <p:cNvPr id="14" name="Rectangle 13"/>
          <p:cNvSpPr/>
          <p:nvPr/>
        </p:nvSpPr>
        <p:spPr>
          <a:xfrm>
            <a:off x="4304150" y="166951"/>
            <a:ext cx="5534678" cy="954107"/>
          </a:xfrm>
          <a:prstGeom prst="rect">
            <a:avLst/>
          </a:prstGeom>
        </p:spPr>
        <p:txBody>
          <a:bodyPr wrap="square">
            <a:spAutoFit/>
          </a:bodyPr>
          <a:lstStyle/>
          <a:p>
            <a:r>
              <a:rPr lang="fr-FR" sz="2800" b="1" dirty="0" smtClean="0"/>
              <a:t>Intervenants</a:t>
            </a:r>
            <a:r>
              <a:rPr lang="fr-FR" sz="2800" b="1" dirty="0"/>
              <a:t> </a:t>
            </a:r>
            <a:r>
              <a:rPr lang="fr-FR" sz="2800" b="1" dirty="0" smtClean="0"/>
              <a:t>: </a:t>
            </a:r>
          </a:p>
          <a:p>
            <a:r>
              <a:rPr lang="fr-FR" sz="2800" b="1" dirty="0" smtClean="0"/>
              <a:t>Sandrine TAURAND  </a:t>
            </a:r>
            <a:r>
              <a:rPr lang="fr-FR" sz="2000" b="1" dirty="0" smtClean="0"/>
              <a:t>- </a:t>
            </a:r>
            <a:r>
              <a:rPr lang="fr-FR" sz="2200" dirty="0" smtClean="0"/>
              <a:t>Conseil </a:t>
            </a:r>
            <a:endParaRPr lang="fr-FR" sz="2200" dirty="0"/>
          </a:p>
        </p:txBody>
      </p:sp>
      <p:sp>
        <p:nvSpPr>
          <p:cNvPr id="15" name="Accolade fermante 14"/>
          <p:cNvSpPr/>
          <p:nvPr/>
        </p:nvSpPr>
        <p:spPr>
          <a:xfrm>
            <a:off x="1773932" y="3789040"/>
            <a:ext cx="1656184" cy="72008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63483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125860" y="2590799"/>
            <a:ext cx="9144001" cy="1371600"/>
          </a:xfrm>
        </p:spPr>
        <p:txBody>
          <a:bodyPr rtlCol="0">
            <a:normAutofit fontScale="90000"/>
          </a:bodyPr>
          <a:lstStyle/>
          <a:p>
            <a:r>
              <a:rPr lang="fr-FR" b="1" dirty="0" smtClean="0"/>
              <a:t/>
            </a:r>
            <a:br>
              <a:rPr lang="fr-FR" b="1" dirty="0" smtClean="0"/>
            </a:br>
            <a:r>
              <a:rPr lang="fr-FR" b="1" dirty="0"/>
              <a:t/>
            </a:r>
            <a:br>
              <a:rPr lang="fr-FR" b="1" dirty="0"/>
            </a:br>
            <a:r>
              <a:rPr lang="fr-FR" b="1" dirty="0" smtClean="0"/>
              <a:t>ATELIERS  - </a:t>
            </a:r>
            <a:r>
              <a:rPr lang="fr-FR" b="1" dirty="0" smtClean="0">
                <a:solidFill>
                  <a:srgbClr val="FFFF00"/>
                </a:solidFill>
              </a:rPr>
              <a:t>Gestion bien-être</a:t>
            </a:r>
            <a:br>
              <a:rPr lang="fr-FR" b="1" dirty="0" smtClean="0">
                <a:solidFill>
                  <a:srgbClr val="FFFF00"/>
                </a:solidFill>
              </a:rPr>
            </a:br>
            <a:r>
              <a:rPr lang="fr-FR" b="1" dirty="0" smtClean="0">
                <a:solidFill>
                  <a:srgbClr val="FFFF00"/>
                </a:solidFill>
              </a:rPr>
              <a:t> </a:t>
            </a:r>
            <a:r>
              <a:rPr lang="fr-FR" b="1" dirty="0"/>
              <a:t>Sandrine TAURAND </a:t>
            </a:r>
            <a:r>
              <a:rPr lang="fr-FR" b="1" dirty="0" smtClean="0"/>
              <a:t>- </a:t>
            </a:r>
            <a:r>
              <a:rPr lang="fr-FR" sz="3200" b="1" dirty="0"/>
              <a:t>Laetitia CORREIA </a:t>
            </a:r>
            <a:r>
              <a:rPr lang="fr-FR" sz="3200" b="1" dirty="0" smtClean="0"/>
              <a:t>-</a:t>
            </a:r>
            <a:r>
              <a:rPr lang="fr-FR" sz="3200" dirty="0" smtClean="0"/>
              <a:t> </a:t>
            </a:r>
            <a:r>
              <a:rPr lang="fr-FR" sz="3200" b="1" dirty="0"/>
              <a:t>Audrey MERLET </a:t>
            </a:r>
            <a:r>
              <a:rPr lang="fr-FR" sz="3200" b="1" dirty="0" smtClean="0"/>
              <a:t>- Laurence </a:t>
            </a:r>
            <a:r>
              <a:rPr lang="fr-FR" sz="3200" b="1" dirty="0"/>
              <a:t>FILLAT </a:t>
            </a:r>
            <a:r>
              <a:rPr lang="fr-FR" sz="3200" b="1" dirty="0" smtClean="0"/>
              <a:t>- Romain </a:t>
            </a:r>
            <a:r>
              <a:rPr lang="fr-FR" sz="3200" b="1" dirty="0"/>
              <a:t>BENARD </a:t>
            </a:r>
            <a:r>
              <a:rPr lang="fr-FR" sz="2800" dirty="0"/>
              <a:t/>
            </a:r>
            <a:br>
              <a:rPr lang="fr-FR" sz="2800" dirty="0"/>
            </a:br>
            <a:r>
              <a:rPr lang="fr-FR" sz="3200" dirty="0"/>
              <a:t/>
            </a:r>
            <a:br>
              <a:rPr lang="fr-FR" sz="3200" dirty="0"/>
            </a:br>
            <a:r>
              <a:rPr lang="fr-FR" b="1" dirty="0" smtClean="0">
                <a:solidFill>
                  <a:srgbClr val="FFFF00"/>
                </a:solidFill>
              </a:rPr>
              <a:t/>
            </a:r>
            <a:br>
              <a:rPr lang="fr-FR" b="1" dirty="0" smtClean="0">
                <a:solidFill>
                  <a:srgbClr val="FFFF00"/>
                </a:solidFill>
              </a:rPr>
            </a:br>
            <a:endParaRPr lang="fr-FR" dirty="0"/>
          </a:p>
        </p:txBody>
      </p:sp>
      <p:sp>
        <p:nvSpPr>
          <p:cNvPr id="2" name="Espace réservé du contenu 1"/>
          <p:cNvSpPr>
            <a:spLocks noGrp="1"/>
          </p:cNvSpPr>
          <p:nvPr>
            <p:ph idx="1"/>
          </p:nvPr>
        </p:nvSpPr>
        <p:spPr>
          <a:xfrm>
            <a:off x="1629916" y="620688"/>
            <a:ext cx="9134391" cy="4114801"/>
          </a:xfrm>
        </p:spPr>
        <p:txBody>
          <a:bodyPr/>
          <a:lstStyle/>
          <a:p>
            <a:pPr marL="0" indent="0">
              <a:buNone/>
            </a:pPr>
            <a:r>
              <a:rPr lang="fr-FR" dirty="0" smtClean="0"/>
              <a:t>  </a:t>
            </a:r>
            <a:endParaRPr lang="fr-FR" dirty="0"/>
          </a:p>
        </p:txBody>
      </p:sp>
      <p:graphicFrame>
        <p:nvGraphicFramePr>
          <p:cNvPr id="6" name="Tableau 5"/>
          <p:cNvGraphicFramePr>
            <a:graphicFrameLocks noGrp="1"/>
          </p:cNvGraphicFramePr>
          <p:nvPr>
            <p:extLst/>
          </p:nvPr>
        </p:nvGraphicFramePr>
        <p:xfrm>
          <a:off x="909836" y="2780928"/>
          <a:ext cx="10873208" cy="2384256"/>
        </p:xfrm>
        <a:graphic>
          <a:graphicData uri="http://schemas.openxmlformats.org/drawingml/2006/table">
            <a:tbl>
              <a:tblPr firstRow="1" bandRow="1">
                <a:tableStyleId>{5C22544A-7EE6-4342-B048-85BDC9FD1C3A}</a:tableStyleId>
              </a:tblPr>
              <a:tblGrid>
                <a:gridCol w="936104"/>
                <a:gridCol w="423047"/>
                <a:gridCol w="1359151"/>
                <a:gridCol w="1170130"/>
                <a:gridCol w="1548172"/>
                <a:gridCol w="1359151"/>
                <a:gridCol w="1359151"/>
                <a:gridCol w="1359151"/>
                <a:gridCol w="1359151"/>
              </a:tblGrid>
              <a:tr h="351740">
                <a:tc gridSpan="2">
                  <a:txBody>
                    <a:bodyPr/>
                    <a:lstStyle/>
                    <a:p>
                      <a:r>
                        <a:rPr lang="fr-FR" dirty="0" smtClean="0">
                          <a:solidFill>
                            <a:srgbClr val="0000FF"/>
                          </a:solidFill>
                        </a:rPr>
                        <a:t>Dates</a:t>
                      </a:r>
                      <a:endParaRPr lang="fr-FR" dirty="0">
                        <a:solidFill>
                          <a:srgbClr val="0000FF"/>
                        </a:solidFill>
                      </a:endParaRPr>
                    </a:p>
                  </a:txBody>
                  <a:tcPr/>
                </a:tc>
                <a:tc hMerge="1">
                  <a:txBody>
                    <a:bodyPr/>
                    <a:lstStyle/>
                    <a:p>
                      <a:endParaRPr lang="fr-FR"/>
                    </a:p>
                  </a:txBody>
                  <a:tcPr/>
                </a:tc>
                <a:tc>
                  <a:txBody>
                    <a:bodyPr/>
                    <a:lstStyle/>
                    <a:p>
                      <a:r>
                        <a:rPr lang="fr-FR" dirty="0" smtClean="0">
                          <a:solidFill>
                            <a:srgbClr val="0000FF"/>
                          </a:solidFill>
                        </a:rPr>
                        <a:t>Janvier</a:t>
                      </a:r>
                      <a:endParaRPr lang="fr-FR" dirty="0">
                        <a:solidFill>
                          <a:srgbClr val="0000FF"/>
                        </a:solidFill>
                      </a:endParaRPr>
                    </a:p>
                  </a:txBody>
                  <a:tcPr/>
                </a:tc>
                <a:tc>
                  <a:txBody>
                    <a:bodyPr/>
                    <a:lstStyle/>
                    <a:p>
                      <a:r>
                        <a:rPr lang="fr-FR" dirty="0" smtClean="0">
                          <a:solidFill>
                            <a:srgbClr val="0000FF"/>
                          </a:solidFill>
                        </a:rPr>
                        <a:t>Février</a:t>
                      </a:r>
                      <a:endParaRPr lang="fr-FR" dirty="0">
                        <a:solidFill>
                          <a:srgbClr val="0000FF"/>
                        </a:solidFill>
                      </a:endParaRPr>
                    </a:p>
                  </a:txBody>
                  <a:tcPr/>
                </a:tc>
                <a:tc>
                  <a:txBody>
                    <a:bodyPr/>
                    <a:lstStyle/>
                    <a:p>
                      <a:r>
                        <a:rPr lang="fr-FR" dirty="0" smtClean="0">
                          <a:solidFill>
                            <a:srgbClr val="0000FF"/>
                          </a:solidFill>
                        </a:rPr>
                        <a:t>Mars</a:t>
                      </a:r>
                      <a:endParaRPr lang="fr-FR" dirty="0">
                        <a:solidFill>
                          <a:srgbClr val="0000FF"/>
                        </a:solidFill>
                      </a:endParaRPr>
                    </a:p>
                  </a:txBody>
                  <a:tcPr/>
                </a:tc>
                <a:tc>
                  <a:txBody>
                    <a:bodyPr/>
                    <a:lstStyle/>
                    <a:p>
                      <a:r>
                        <a:rPr lang="fr-FR" dirty="0" smtClean="0">
                          <a:solidFill>
                            <a:srgbClr val="0000FF"/>
                          </a:solidFill>
                        </a:rPr>
                        <a:t>A</a:t>
                      </a:r>
                      <a:r>
                        <a:rPr lang="fr-FR" baseline="0" dirty="0" smtClean="0">
                          <a:solidFill>
                            <a:srgbClr val="0000FF"/>
                          </a:solidFill>
                        </a:rPr>
                        <a:t>vril</a:t>
                      </a:r>
                      <a:endParaRPr lang="fr-FR" dirty="0">
                        <a:solidFill>
                          <a:srgbClr val="0000FF"/>
                        </a:solidFill>
                      </a:endParaRPr>
                    </a:p>
                  </a:txBody>
                  <a:tcPr/>
                </a:tc>
                <a:tc>
                  <a:txBody>
                    <a:bodyPr/>
                    <a:lstStyle/>
                    <a:p>
                      <a:r>
                        <a:rPr lang="fr-FR" dirty="0" smtClean="0">
                          <a:solidFill>
                            <a:srgbClr val="0000FF"/>
                          </a:solidFill>
                        </a:rPr>
                        <a:t>Mai</a:t>
                      </a:r>
                      <a:endParaRPr lang="fr-FR" dirty="0">
                        <a:solidFill>
                          <a:srgbClr val="0000FF"/>
                        </a:solidFill>
                      </a:endParaRPr>
                    </a:p>
                  </a:txBody>
                  <a:tcPr/>
                </a:tc>
                <a:tc>
                  <a:txBody>
                    <a:bodyPr/>
                    <a:lstStyle/>
                    <a:p>
                      <a:r>
                        <a:rPr lang="fr-FR" dirty="0" smtClean="0">
                          <a:solidFill>
                            <a:srgbClr val="0000FF"/>
                          </a:solidFill>
                        </a:rPr>
                        <a:t>Juin</a:t>
                      </a:r>
                      <a:endParaRPr lang="fr-FR" dirty="0">
                        <a:solidFill>
                          <a:srgbClr val="0000FF"/>
                        </a:solidFill>
                      </a:endParaRPr>
                    </a:p>
                  </a:txBody>
                  <a:tcPr/>
                </a:tc>
                <a:tc>
                  <a:txBody>
                    <a:bodyPr/>
                    <a:lstStyle/>
                    <a:p>
                      <a:r>
                        <a:rPr lang="fr-FR" dirty="0" smtClean="0">
                          <a:solidFill>
                            <a:srgbClr val="0000FF"/>
                          </a:solidFill>
                        </a:rPr>
                        <a:t>Juillet</a:t>
                      </a:r>
                      <a:endParaRPr lang="fr-FR" dirty="0">
                        <a:solidFill>
                          <a:srgbClr val="0000FF"/>
                        </a:solidFill>
                      </a:endParaRPr>
                    </a:p>
                  </a:txBody>
                  <a:tcPr/>
                </a:tc>
              </a:tr>
              <a:tr h="121841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FF"/>
                          </a:solidFill>
                          <a:latin typeface="+mn-lt"/>
                          <a:ea typeface="+mn-ea"/>
                          <a:cs typeface="+mn-cs"/>
                        </a:rPr>
                        <a:t>GBE2</a:t>
                      </a:r>
                      <a:endParaRPr lang="fr-FR" sz="1800" b="1" kern="1200" dirty="0">
                        <a:solidFill>
                          <a:srgbClr val="0000FF"/>
                        </a:solidFill>
                        <a:latin typeface="+mn-lt"/>
                        <a:ea typeface="+mn-ea"/>
                        <a:cs typeface="+mn-cs"/>
                      </a:endParaRPr>
                    </a:p>
                  </a:txBody>
                  <a:tcPr/>
                </a:tc>
                <a:tc hMerge="1">
                  <a:txBody>
                    <a:bodyPr/>
                    <a:lstStyle/>
                    <a:p>
                      <a:endParaRPr lang="fr-FR"/>
                    </a:p>
                  </a:txBody>
                  <a:tcPr/>
                </a:tc>
                <a:tc>
                  <a:txBody>
                    <a:bodyPr/>
                    <a:lstStyle/>
                    <a:p>
                      <a:endParaRPr lang="fr-FR" dirty="0">
                        <a:solidFill>
                          <a:srgbClr val="0000FF"/>
                        </a:solidFill>
                      </a:endParaRPr>
                    </a:p>
                  </a:txBody>
                  <a:tcPr/>
                </a:tc>
                <a:tc>
                  <a:txBody>
                    <a:bodyPr/>
                    <a:lstStyle/>
                    <a:p>
                      <a:pPr marL="0" algn="ctr" defTabSz="914400" rtl="0" eaLnBrk="1" latinLnBrk="0" hangingPunct="1"/>
                      <a:r>
                        <a:rPr lang="fr-FR" sz="1800" kern="1200" dirty="0" smtClean="0">
                          <a:solidFill>
                            <a:schemeClr val="bg1"/>
                          </a:solidFill>
                          <a:latin typeface="+mn-lt"/>
                          <a:ea typeface="+mn-ea"/>
                          <a:cs typeface="+mn-cs"/>
                        </a:rPr>
                        <a:t> </a:t>
                      </a:r>
                      <a:endParaRPr lang="fr-FR" sz="1200" b="1" kern="1200" dirty="0" smtClean="0">
                        <a:solidFill>
                          <a:schemeClr val="bg1"/>
                        </a:solidFill>
                        <a:latin typeface="+mn-lt"/>
                        <a:ea typeface="+mn-ea"/>
                        <a:cs typeface="+mn-cs"/>
                      </a:endParaRPr>
                    </a:p>
                  </a:txBody>
                  <a:tcPr/>
                </a:tc>
                <a:tc>
                  <a:txBody>
                    <a:bodyPr/>
                    <a:lstStyle/>
                    <a:p>
                      <a:pPr algn="ctr"/>
                      <a:r>
                        <a:rPr lang="fr-FR" sz="1800" dirty="0" smtClean="0">
                          <a:solidFill>
                            <a:schemeClr val="bg1"/>
                          </a:solidFill>
                        </a:rPr>
                        <a:t>12/03</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p>
                      <a:pPr algn="ctr"/>
                      <a:endParaRPr lang="fr-FR" sz="1200" b="1" baseline="0" dirty="0" smtClean="0">
                        <a:solidFill>
                          <a:schemeClr val="bg1"/>
                        </a:solidFill>
                      </a:endParaRPr>
                    </a:p>
                    <a:p>
                      <a:pPr algn="ctr"/>
                      <a:endParaRPr lang="fr-FR" sz="1200" dirty="0">
                        <a:solidFill>
                          <a:srgbClr val="0000FF"/>
                        </a:solidFill>
                      </a:endParaRPr>
                    </a:p>
                  </a:txBody>
                  <a:tcPr/>
                </a:tc>
                <a:tc>
                  <a:txBody>
                    <a:bodyPr/>
                    <a:lstStyle/>
                    <a:p>
                      <a:pPr algn="ctr"/>
                      <a:r>
                        <a:rPr lang="fr-FR" sz="1800" dirty="0" smtClean="0">
                          <a:solidFill>
                            <a:schemeClr val="bg1"/>
                          </a:solidFill>
                        </a:rPr>
                        <a:t>09/04</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p>
                  </a:txBody>
                  <a:tcPr/>
                </a:tc>
                <a:tc>
                  <a:txBody>
                    <a:bodyPr/>
                    <a:lstStyle/>
                    <a:p>
                      <a:pPr algn="ctr"/>
                      <a:r>
                        <a:rPr lang="fr-FR" sz="1800" dirty="0" smtClean="0">
                          <a:solidFill>
                            <a:schemeClr val="bg1"/>
                          </a:solidFill>
                        </a:rPr>
                        <a:t>09/04</a:t>
                      </a:r>
                      <a:endParaRPr lang="fr-FR" sz="1800" b="1" baseline="0" dirty="0" smtClean="0">
                        <a:solidFill>
                          <a:schemeClr val="bg1"/>
                        </a:solidFill>
                      </a:endParaRPr>
                    </a:p>
                    <a:p>
                      <a:pPr algn="ctr"/>
                      <a:r>
                        <a:rPr lang="fr-FR" sz="1200" dirty="0" smtClean="0">
                          <a:solidFill>
                            <a:schemeClr val="bg1"/>
                          </a:solidFill>
                        </a:rPr>
                        <a:t> </a:t>
                      </a:r>
                      <a:r>
                        <a:rPr lang="fr-FR" sz="1200" b="1" baseline="0" dirty="0" smtClean="0">
                          <a:solidFill>
                            <a:schemeClr val="bg1"/>
                          </a:solidFill>
                        </a:rPr>
                        <a:t>8h/12h</a:t>
                      </a:r>
                    </a:p>
                    <a:p>
                      <a:pPr algn="ctr"/>
                      <a:r>
                        <a:rPr lang="fr-FR" sz="1200" b="1" baseline="0" dirty="0" smtClean="0">
                          <a:solidFill>
                            <a:schemeClr val="bg1"/>
                          </a:solidFill>
                        </a:rPr>
                        <a:t>&amp;</a:t>
                      </a:r>
                    </a:p>
                    <a:p>
                      <a:pPr algn="ctr"/>
                      <a:r>
                        <a:rPr lang="fr-FR" sz="1200" b="1" baseline="0" dirty="0" smtClean="0">
                          <a:solidFill>
                            <a:schemeClr val="bg1"/>
                          </a:solidFill>
                        </a:rPr>
                        <a:t>14h/17h</a:t>
                      </a:r>
                      <a:endParaRPr lang="fr-FR" dirty="0">
                        <a:solidFill>
                          <a:srgbClr val="0000FF"/>
                        </a:solidFill>
                      </a:endParaRPr>
                    </a:p>
                  </a:txBody>
                  <a:tcPr/>
                </a:tc>
                <a:tc>
                  <a:txBody>
                    <a:bodyPr/>
                    <a:lstStyle/>
                    <a:p>
                      <a:pPr algn="ctr"/>
                      <a:r>
                        <a:rPr lang="fr-FR" sz="1800" dirty="0" smtClean="0">
                          <a:solidFill>
                            <a:schemeClr val="bg1"/>
                          </a:solidFill>
                        </a:rPr>
                        <a:t> </a:t>
                      </a:r>
                      <a:endParaRPr lang="fr-FR" sz="1200" b="1" baseline="0" dirty="0" smtClean="0">
                        <a:solidFill>
                          <a:schemeClr val="bg1"/>
                        </a:solidFill>
                      </a:endParaRPr>
                    </a:p>
                  </a:txBody>
                  <a:tcPr/>
                </a:tc>
                <a:tc>
                  <a:txBody>
                    <a:bodyPr/>
                    <a:lstStyle/>
                    <a:p>
                      <a:pPr algn="ctr"/>
                      <a:endParaRPr lang="fr-FR" sz="1200" dirty="0">
                        <a:solidFill>
                          <a:srgbClr val="0000FF"/>
                        </a:solidFill>
                      </a:endParaRPr>
                    </a:p>
                  </a:txBody>
                  <a:tcPr/>
                </a:tc>
              </a:tr>
              <a:tr h="351740">
                <a:tc gridSpan="9">
                  <a:txBody>
                    <a:bodyPr/>
                    <a:lstStyle/>
                    <a:p>
                      <a:r>
                        <a:rPr lang="fr-FR" b="1" dirty="0" smtClean="0">
                          <a:solidFill>
                            <a:schemeClr val="tx1"/>
                          </a:solidFill>
                        </a:rPr>
                        <a:t>Liens</a:t>
                      </a:r>
                      <a:endParaRPr lang="fr-FR" b="1" dirty="0">
                        <a:solidFill>
                          <a:schemeClr val="tx1"/>
                        </a:solidFill>
                      </a:endParaRPr>
                    </a:p>
                  </a:txBody>
                  <a:tcPr>
                    <a:solidFill>
                      <a:srgbClr val="0000FF"/>
                    </a:solidFill>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2576">
                <a:tc>
                  <a:txBody>
                    <a:bodyPr/>
                    <a:lstStyle/>
                    <a:p>
                      <a:r>
                        <a:rPr lang="fr-FR" b="1" dirty="0" smtClean="0">
                          <a:solidFill>
                            <a:schemeClr val="tx1"/>
                          </a:solidFill>
                        </a:rPr>
                        <a:t> GBE2</a:t>
                      </a:r>
                      <a:endParaRPr lang="fr-FR" b="1" dirty="0">
                        <a:solidFill>
                          <a:schemeClr val="tx1"/>
                        </a:solidFill>
                      </a:endParaRPr>
                    </a:p>
                  </a:txBody>
                  <a:tcPr>
                    <a:solidFill>
                      <a:srgbClr val="0000FF"/>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   </a:t>
                      </a:r>
                      <a:r>
                        <a:rPr lang="fr-FR" sz="1200" b="1" dirty="0" smtClean="0">
                          <a:solidFill>
                            <a:schemeClr val="tx1"/>
                          </a:solidFill>
                          <a:hlinkClick r:id="rId2"/>
                        </a:rPr>
                        <a:t>https://www.billetweb.fr/gbe2-latelier-zen-tanaav#.XkZtOhKeBtY.gmail                   </a:t>
                      </a:r>
                      <a:endParaRPr lang="fr-FR" sz="1200" b="1" dirty="0">
                        <a:solidFill>
                          <a:schemeClr val="tx1"/>
                        </a:solidFill>
                      </a:endParaRPr>
                    </a:p>
                  </a:txBody>
                  <a:tcPr>
                    <a:solidFill>
                      <a:srgbClr val="0000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ndParaRPr>
                    </a:p>
                  </a:txBody>
                  <a:tcPr>
                    <a:solidFill>
                      <a:srgbClr val="0000FF"/>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30943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a:t>Intervenante : </a:t>
            </a:r>
            <a:r>
              <a:rPr lang="fr-FR" sz="3100" b="1" dirty="0" smtClean="0"/>
              <a:t>Laetitia TESSIER</a:t>
            </a:r>
            <a:r>
              <a:rPr lang="fr-FR" sz="3100" dirty="0"/>
              <a:t/>
            </a:r>
            <a:br>
              <a:rPr lang="fr-FR" sz="3100" dirty="0"/>
            </a:br>
            <a:r>
              <a:rPr lang="fr-FR" sz="2800" b="1" dirty="0"/>
              <a:t> </a:t>
            </a:r>
            <a:r>
              <a:rPr lang="fr-FR" sz="2800" b="1" dirty="0" smtClean="0"/>
              <a:t>Formatrice indépendante d’anglais</a:t>
            </a:r>
            <a:r>
              <a:rPr lang="fr-FR" sz="2800" b="1" dirty="0"/>
              <a:t>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smtClean="0">
                <a:solidFill>
                  <a:srgbClr val="FFFF00"/>
                </a:solidFill>
              </a:rPr>
              <a:t>Atelier ang1 : </a:t>
            </a:r>
          </a:p>
          <a:p>
            <a:r>
              <a:rPr lang="fr-FR" sz="1900" b="1" dirty="0">
                <a:solidFill>
                  <a:schemeClr val="tx1"/>
                </a:solidFill>
              </a:rPr>
              <a:t>L’ESSENTIEL DE L’ANGLAIS </a:t>
            </a:r>
            <a:r>
              <a:rPr lang="fr-FR" sz="1900" b="1" dirty="0" smtClean="0">
                <a:solidFill>
                  <a:schemeClr val="tx1"/>
                </a:solidFill>
              </a:rPr>
              <a:t>D'Entreprise</a:t>
            </a:r>
          </a:p>
          <a:p>
            <a:r>
              <a:rPr lang="fr-FR" sz="1950" b="1" cap="none" dirty="0" smtClean="0">
                <a:solidFill>
                  <a:srgbClr val="FFFF00"/>
                </a:solidFill>
              </a:rPr>
              <a:t>Durée :</a:t>
            </a:r>
            <a:r>
              <a:rPr lang="fr-FR" sz="1950" b="1" cap="none" dirty="0" smtClean="0">
                <a:solidFill>
                  <a:schemeClr val="tx1"/>
                </a:solidFill>
              </a:rPr>
              <a:t> 7H                                            </a:t>
            </a:r>
            <a:r>
              <a:rPr lang="fr-FR" altLang="fr-FR" sz="800" cap="none" dirty="0">
                <a:solidFill>
                  <a:srgbClr val="FFFF00"/>
                </a:solidFill>
                <a:latin typeface="Arial" panose="020B0604020202020204" pitchFamily="34" charset="0"/>
                <a:cs typeface="Arial" panose="020B0604020202020204" pitchFamily="34" charset="0"/>
                <a:hlinkClick r:id="rId2"/>
              </a:rPr>
              <a:t>https://www.billetweb.fr/atelier-ang1-l-essentiel-de-l-anglais-d-entreprise#.XkGQBOrqDr8.gmail</a:t>
            </a:r>
            <a:r>
              <a:rPr lang="fr-FR" altLang="fr-FR" sz="800" cap="none" dirty="0">
                <a:solidFill>
                  <a:srgbClr val="FFFF00"/>
                </a:solidFill>
              </a:rPr>
              <a:t> </a:t>
            </a:r>
            <a:endParaRPr lang="fr-FR" sz="800" b="1" cap="none" dirty="0">
              <a:solidFill>
                <a:schemeClr val="tx1"/>
              </a:solidFill>
            </a:endParaRPr>
          </a:p>
        </p:txBody>
      </p:sp>
      <p:sp>
        <p:nvSpPr>
          <p:cNvPr id="25" name="Espace réservé du texte 11"/>
          <p:cNvSpPr txBox="1">
            <a:spLocks/>
          </p:cNvSpPr>
          <p:nvPr/>
        </p:nvSpPr>
        <p:spPr>
          <a:xfrm>
            <a:off x="261195" y="2884886"/>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100" b="1" dirty="0">
                <a:solidFill>
                  <a:srgbClr val="FFFF00"/>
                </a:solidFill>
              </a:rPr>
              <a:t>Besoin  de débloquer des verrous, d’ouvrir des perspectives, de gagner en aisance et en fluidité </a:t>
            </a:r>
          </a:p>
          <a:p>
            <a:pPr marL="0" indent="0">
              <a:lnSpc>
                <a:spcPct val="100000"/>
              </a:lnSpc>
              <a:spcBef>
                <a:spcPts val="0"/>
              </a:spcBef>
              <a:buNone/>
            </a:pPr>
            <a:r>
              <a:rPr lang="fr-FR" sz="1900" b="1" dirty="0" smtClean="0">
                <a:solidFill>
                  <a:srgbClr val="FFFF00"/>
                </a:solidFill>
              </a:rPr>
              <a:t>Pré-requis : </a:t>
            </a:r>
            <a:r>
              <a:rPr lang="fr-FR" sz="1900" b="1" dirty="0"/>
              <a:t>niveau A2 / B1 (Cadre Européen Commun de Référence pour les langues)</a:t>
            </a:r>
          </a:p>
          <a:p>
            <a:pPr lvl="0">
              <a:lnSpc>
                <a:spcPct val="110000"/>
              </a:lnSpc>
              <a:spcBef>
                <a:spcPts val="0"/>
              </a:spcBef>
              <a:buClr>
                <a:srgbClr val="FFFF00"/>
              </a:buClr>
              <a:buFont typeface="Wingdings" panose="05000000000000000000" pitchFamily="2" charset="2"/>
              <a:buChar char="ü"/>
              <a:tabLst>
                <a:tab pos="5400040" algn="r"/>
              </a:tabLst>
            </a:pPr>
            <a:r>
              <a:rPr lang="fr-FR" sz="2000" b="1" dirty="0" smtClean="0"/>
              <a:t>Enrichissement </a:t>
            </a:r>
            <a:r>
              <a:rPr lang="fr-FR" sz="2000" dirty="0" smtClean="0"/>
              <a:t>du </a:t>
            </a:r>
            <a:r>
              <a:rPr lang="fr-FR" sz="2000" dirty="0"/>
              <a:t>vocabulaire commercial </a:t>
            </a:r>
            <a:endParaRPr lang="fr-FR" sz="2000" dirty="0" smtClean="0"/>
          </a:p>
          <a:p>
            <a:pPr lvl="0">
              <a:lnSpc>
                <a:spcPct val="110000"/>
              </a:lnSpc>
              <a:spcBef>
                <a:spcPts val="0"/>
              </a:spcBef>
              <a:buClr>
                <a:srgbClr val="FFFF00"/>
              </a:buClr>
              <a:buFont typeface="Wingdings" panose="05000000000000000000" pitchFamily="2" charset="2"/>
              <a:buChar char="ü"/>
              <a:tabLst>
                <a:tab pos="5400040" algn="r"/>
              </a:tabLst>
            </a:pPr>
            <a:r>
              <a:rPr lang="fr-FR" sz="2000" b="1" dirty="0" smtClean="0"/>
              <a:t>Consolidation </a:t>
            </a:r>
            <a:r>
              <a:rPr lang="fr-FR" sz="2000" dirty="0"/>
              <a:t>des bases grammaticales fondamentales à la compréhension et à </a:t>
            </a:r>
            <a:r>
              <a:rPr lang="fr-FR" sz="2000" dirty="0" smtClean="0"/>
              <a:t>l'expression</a:t>
            </a:r>
          </a:p>
          <a:p>
            <a:pPr lvl="0">
              <a:lnSpc>
                <a:spcPct val="110000"/>
              </a:lnSpc>
              <a:spcBef>
                <a:spcPts val="0"/>
              </a:spcBef>
              <a:buClr>
                <a:srgbClr val="FFFF00"/>
              </a:buClr>
              <a:buFont typeface="Wingdings" panose="05000000000000000000" pitchFamily="2" charset="2"/>
              <a:buChar char="ü"/>
              <a:tabLst>
                <a:tab pos="5400040" algn="r"/>
              </a:tabLst>
            </a:pPr>
            <a:r>
              <a:rPr lang="fr-FR" sz="2000" b="1" dirty="0" smtClean="0"/>
              <a:t>Acquisition </a:t>
            </a:r>
            <a:r>
              <a:rPr lang="fr-FR" sz="2000" dirty="0" smtClean="0"/>
              <a:t>d'outils </a:t>
            </a:r>
            <a:r>
              <a:rPr lang="fr-FR" sz="2000" dirty="0"/>
              <a:t>de </a:t>
            </a:r>
            <a:r>
              <a:rPr lang="fr-FR" sz="2000" dirty="0" smtClean="0"/>
              <a:t>communication</a:t>
            </a:r>
          </a:p>
          <a:p>
            <a:pPr lvl="0">
              <a:lnSpc>
                <a:spcPct val="110000"/>
              </a:lnSpc>
              <a:spcBef>
                <a:spcPts val="0"/>
              </a:spcBef>
              <a:buClr>
                <a:srgbClr val="FFFF00"/>
              </a:buClr>
              <a:buFont typeface="Wingdings" panose="05000000000000000000" pitchFamily="2" charset="2"/>
              <a:buChar char="ü"/>
              <a:tabLst>
                <a:tab pos="5400040" algn="r"/>
              </a:tabLst>
            </a:pPr>
            <a:r>
              <a:rPr lang="fr-FR" sz="2000" b="1" dirty="0" smtClean="0"/>
              <a:t>Développement </a:t>
            </a:r>
            <a:r>
              <a:rPr lang="fr-FR" sz="2000" dirty="0"/>
              <a:t>de techniques oratoires </a:t>
            </a:r>
            <a:endParaRPr lang="fr-FR" sz="2000" dirty="0" smtClean="0"/>
          </a:p>
          <a:p>
            <a:pPr lvl="0">
              <a:lnSpc>
                <a:spcPct val="110000"/>
              </a:lnSpc>
              <a:spcBef>
                <a:spcPts val="0"/>
              </a:spcBef>
              <a:buClr>
                <a:srgbClr val="FFFF00"/>
              </a:buClr>
              <a:buFont typeface="Wingdings" panose="05000000000000000000" pitchFamily="2" charset="2"/>
              <a:buChar char="ü"/>
              <a:tabLst>
                <a:tab pos="5400040" algn="r"/>
              </a:tabLst>
            </a:pPr>
            <a:r>
              <a:rPr lang="fr-FR" sz="2000" b="1" dirty="0" smtClean="0"/>
              <a:t>Encouragement </a:t>
            </a:r>
            <a:r>
              <a:rPr lang="fr-FR" sz="2000" dirty="0"/>
              <a:t>à la prise de parole et à la communication, mises en situation et jeux de rôles</a:t>
            </a:r>
          </a:p>
          <a:p>
            <a:pPr marL="0" lvl="0" indent="0" algn="ctr">
              <a:lnSpc>
                <a:spcPct val="110000"/>
              </a:lnSpc>
              <a:spcBef>
                <a:spcPts val="0"/>
              </a:spcBef>
              <a:buClr>
                <a:srgbClr val="FFFF00"/>
              </a:buClr>
              <a:buNone/>
              <a:tabLst>
                <a:tab pos="5400040" algn="r"/>
              </a:tabLst>
            </a:pPr>
            <a:endParaRPr lang="fr-FR" sz="1900" b="1" dirty="0">
              <a:solidFill>
                <a:srgbClr val="FFFF00"/>
              </a:solidFill>
            </a:endParaRPr>
          </a:p>
          <a:p>
            <a:pPr marL="0" lvl="0" indent="0" algn="ctr">
              <a:lnSpc>
                <a:spcPct val="110000"/>
              </a:lnSpc>
              <a:spcBef>
                <a:spcPts val="0"/>
              </a:spcBef>
              <a:buClr>
                <a:srgbClr val="FFFF00"/>
              </a:buClr>
              <a:buNone/>
              <a:tabLst>
                <a:tab pos="5400040" algn="r"/>
              </a:tabLst>
            </a:pPr>
            <a:r>
              <a:rPr lang="fr-FR" sz="1900" b="1" dirty="0" smtClean="0">
                <a:solidFill>
                  <a:srgbClr val="FFFF00"/>
                </a:solidFill>
              </a:rPr>
              <a:t>Cet </a:t>
            </a:r>
            <a:r>
              <a:rPr lang="fr-FR" sz="1900" b="1" dirty="0">
                <a:solidFill>
                  <a:srgbClr val="FFFF00"/>
                </a:solidFill>
              </a:rPr>
              <a:t>atelier vous permettra  d'acquérir l'essentiel nécessaire      </a:t>
            </a:r>
            <a:r>
              <a:rPr lang="fr-FR" sz="1900" b="1" dirty="0" smtClean="0">
                <a:solidFill>
                  <a:srgbClr val="FFFF00"/>
                </a:solidFill>
              </a:rPr>
              <a:t>                                                                                                    pour </a:t>
            </a:r>
            <a:r>
              <a:rPr lang="fr-FR" sz="1900" b="1" dirty="0">
                <a:solidFill>
                  <a:srgbClr val="FFFF00"/>
                </a:solidFill>
              </a:rPr>
              <a:t>communiquer dans votre contexte professionnel</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204764"/>
            <a:ext cx="1194059" cy="1170614"/>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0836" y="204764"/>
            <a:ext cx="1234890" cy="1292957"/>
          </a:xfrm>
          <a:prstGeom prst="rect">
            <a:avLst/>
          </a:prstGeom>
        </p:spPr>
      </p:pic>
    </p:spTree>
    <p:extLst>
      <p:ext uri="{BB962C8B-B14F-4D97-AF65-F5344CB8AC3E}">
        <p14:creationId xmlns:p14="http://schemas.microsoft.com/office/powerpoint/2010/main" val="26939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701924" y="1231687"/>
            <a:ext cx="9144001" cy="993262"/>
          </a:xfrm>
        </p:spPr>
        <p:txBody>
          <a:bodyPr>
            <a:normAutofit fontScale="90000"/>
          </a:bodyPr>
          <a:lstStyle/>
          <a:p>
            <a:r>
              <a:rPr lang="fr-FR" sz="3100" b="1" dirty="0"/>
              <a:t>Intervenante : </a:t>
            </a:r>
            <a:r>
              <a:rPr lang="fr-FR" sz="3100" b="1" dirty="0" smtClean="0"/>
              <a:t>Laetitia TESSIER</a:t>
            </a:r>
            <a:r>
              <a:rPr lang="fr-FR" sz="3100" dirty="0"/>
              <a:t/>
            </a:r>
            <a:br>
              <a:rPr lang="fr-FR" sz="3100" dirty="0"/>
            </a:br>
            <a:r>
              <a:rPr lang="fr-FR" sz="2800" b="1" dirty="0"/>
              <a:t> </a:t>
            </a:r>
            <a:r>
              <a:rPr lang="fr-FR" sz="2800" b="1" dirty="0" smtClean="0"/>
              <a:t>Formatrice indépendante d’anglais</a:t>
            </a:r>
            <a:r>
              <a:rPr lang="fr-FR" sz="2800" b="1" dirty="0"/>
              <a:t>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37985"/>
            <a:ext cx="11665864" cy="973929"/>
          </a:xfrm>
          <a:ln>
            <a:solidFill>
              <a:srgbClr val="FFFF00"/>
            </a:solidFill>
          </a:ln>
        </p:spPr>
        <p:txBody>
          <a:bodyPr/>
          <a:lstStyle/>
          <a:p>
            <a:r>
              <a:rPr lang="fr-FR" b="1" dirty="0">
                <a:solidFill>
                  <a:srgbClr val="FFFF00"/>
                </a:solidFill>
              </a:rPr>
              <a:t>Atelier </a:t>
            </a:r>
            <a:r>
              <a:rPr lang="fr-FR" b="1" dirty="0" smtClean="0">
                <a:solidFill>
                  <a:srgbClr val="FFFF00"/>
                </a:solidFill>
              </a:rPr>
              <a:t>ang2 </a:t>
            </a:r>
            <a:r>
              <a:rPr lang="fr-FR" b="1" dirty="0">
                <a:solidFill>
                  <a:srgbClr val="FFFF00"/>
                </a:solidFill>
              </a:rPr>
              <a:t>: </a:t>
            </a:r>
            <a:endParaRPr lang="fr-FR" b="1" dirty="0" smtClean="0">
              <a:solidFill>
                <a:srgbClr val="FFFF00"/>
              </a:solidFill>
            </a:endParaRPr>
          </a:p>
          <a:p>
            <a:r>
              <a:rPr lang="fr-FR" sz="1900" b="1" dirty="0">
                <a:solidFill>
                  <a:schemeClr val="tx1"/>
                </a:solidFill>
              </a:rPr>
              <a:t>APPROFONDISSEMENT &amp; CONSOLIDATION : L’ANGLAIS D’ENTREPRISE </a:t>
            </a:r>
            <a:r>
              <a:rPr lang="fr-FR" sz="1900" b="1" dirty="0" smtClean="0">
                <a:solidFill>
                  <a:schemeClr val="tx1"/>
                </a:solidFill>
              </a:rPr>
              <a:t> </a:t>
            </a:r>
          </a:p>
          <a:p>
            <a:r>
              <a:rPr lang="fr-FR" sz="1950" b="1" cap="none" dirty="0" smtClean="0">
                <a:solidFill>
                  <a:srgbClr val="FFFF00"/>
                </a:solidFill>
              </a:rPr>
              <a:t>Durée :</a:t>
            </a:r>
            <a:r>
              <a:rPr lang="fr-FR" sz="1950" b="1" cap="none" dirty="0" smtClean="0">
                <a:solidFill>
                  <a:schemeClr val="tx1"/>
                </a:solidFill>
              </a:rPr>
              <a:t> 7H </a:t>
            </a:r>
            <a:r>
              <a:rPr lang="fr-FR" sz="1950" b="1" cap="none" dirty="0">
                <a:solidFill>
                  <a:schemeClr val="tx1"/>
                </a:solidFill>
              </a:rPr>
              <a:t>            </a:t>
            </a:r>
            <a:r>
              <a:rPr lang="fr-FR" sz="1950" b="1" cap="none" dirty="0" smtClean="0">
                <a:solidFill>
                  <a:schemeClr val="tx1"/>
                </a:solidFill>
              </a:rPr>
              <a:t>                     </a:t>
            </a:r>
            <a:r>
              <a:rPr lang="fr-FR" sz="800" b="1" cap="none" dirty="0">
                <a:solidFill>
                  <a:schemeClr val="tx1"/>
                </a:solidFill>
                <a:hlinkClick r:id="rId2"/>
              </a:rPr>
              <a:t>https://www.billetweb.fr/ang2-approfondissement-consolidation-langlais-dentreprise#.</a:t>
            </a:r>
            <a:r>
              <a:rPr lang="fr-FR" sz="800" b="1" cap="none" dirty="0" smtClean="0">
                <a:solidFill>
                  <a:schemeClr val="tx1"/>
                </a:solidFill>
                <a:hlinkClick r:id="rId2"/>
              </a:rPr>
              <a:t>XkXYJNMwK2Y.gmail</a:t>
            </a:r>
            <a:endParaRPr lang="fr-FR" sz="800" b="1" cap="none" dirty="0" smtClean="0">
              <a:solidFill>
                <a:schemeClr val="tx1"/>
              </a:solidFill>
            </a:endParaRPr>
          </a:p>
          <a:p>
            <a:endParaRPr lang="fr-FR" sz="800" b="1" cap="none" dirty="0">
              <a:solidFill>
                <a:schemeClr val="tx1"/>
              </a:solidFill>
            </a:endParaRPr>
          </a:p>
        </p:txBody>
      </p:sp>
      <p:sp>
        <p:nvSpPr>
          <p:cNvPr id="25" name="Espace réservé du texte 11"/>
          <p:cNvSpPr txBox="1">
            <a:spLocks/>
          </p:cNvSpPr>
          <p:nvPr/>
        </p:nvSpPr>
        <p:spPr>
          <a:xfrm>
            <a:off x="261195" y="2824170"/>
            <a:ext cx="11665865" cy="3705718"/>
          </a:xfrm>
          <a:prstGeom prst="rect">
            <a:avLst/>
          </a:prstGeom>
          <a:ln>
            <a:solidFill>
              <a:srgbClr val="FFFF00"/>
            </a:solidFill>
          </a:ln>
        </p:spPr>
        <p:txBody>
          <a:bodyPr vert="horz" lIns="72000" tIns="45720" rIns="91440" bIns="4680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100" b="1" dirty="0">
                <a:solidFill>
                  <a:srgbClr val="FFFF00"/>
                </a:solidFill>
              </a:rPr>
              <a:t>Besoin  de débloquer des verrous, d’ouvrir des perspectives, de gagner en aisance et en fluidité ? </a:t>
            </a:r>
            <a:endParaRPr lang="fr-FR" sz="2100" b="1" dirty="0" smtClean="0">
              <a:solidFill>
                <a:srgbClr val="FFFF00"/>
              </a:solidFill>
            </a:endParaRPr>
          </a:p>
          <a:p>
            <a:pPr marL="0" indent="0">
              <a:lnSpc>
                <a:spcPct val="100000"/>
              </a:lnSpc>
              <a:spcBef>
                <a:spcPts val="0"/>
              </a:spcBef>
              <a:buNone/>
            </a:pPr>
            <a:r>
              <a:rPr lang="fr-FR" sz="2100" b="1" dirty="0" smtClean="0">
                <a:solidFill>
                  <a:srgbClr val="FFFF00"/>
                </a:solidFill>
              </a:rPr>
              <a:t>Pré-requis </a:t>
            </a:r>
            <a:r>
              <a:rPr lang="fr-FR" sz="1800" dirty="0"/>
              <a:t> : niveau A2 / B1 (Cadre Européen Commun de Référence pour les langues</a:t>
            </a:r>
            <a:r>
              <a:rPr lang="fr-FR" sz="1800" dirty="0" smtClean="0"/>
              <a:t>):</a:t>
            </a:r>
          </a:p>
          <a:p>
            <a:pPr>
              <a:lnSpc>
                <a:spcPct val="100000"/>
              </a:lnSpc>
              <a:spcBef>
                <a:spcPts val="0"/>
              </a:spcBef>
              <a:buClr>
                <a:srgbClr val="FFFF00"/>
              </a:buClr>
              <a:buFont typeface="Wingdings" panose="05000000000000000000" pitchFamily="2" charset="2"/>
              <a:buChar char="ü"/>
            </a:pPr>
            <a:r>
              <a:rPr lang="fr-FR" sz="2000" b="1" dirty="0" smtClean="0"/>
              <a:t>Enrichissement</a:t>
            </a:r>
            <a:r>
              <a:rPr lang="fr-FR" sz="2000" dirty="0" smtClean="0"/>
              <a:t> du </a:t>
            </a:r>
            <a:r>
              <a:rPr lang="fr-FR" sz="2000" dirty="0"/>
              <a:t>vocabulaire professionnel </a:t>
            </a:r>
            <a:endParaRPr lang="fr-FR" sz="2000" dirty="0" smtClean="0"/>
          </a:p>
          <a:p>
            <a:pPr>
              <a:lnSpc>
                <a:spcPct val="100000"/>
              </a:lnSpc>
              <a:spcBef>
                <a:spcPts val="0"/>
              </a:spcBef>
              <a:buClr>
                <a:srgbClr val="FFFF00"/>
              </a:buClr>
              <a:buFont typeface="Wingdings" panose="05000000000000000000" pitchFamily="2" charset="2"/>
              <a:buChar char="ü"/>
            </a:pPr>
            <a:r>
              <a:rPr lang="fr-FR" sz="2000" b="1" dirty="0" smtClean="0"/>
              <a:t>Consolidation </a:t>
            </a:r>
            <a:r>
              <a:rPr lang="fr-FR" sz="2000" dirty="0"/>
              <a:t>des bases grammaticales fondamentales à la compréhension et à l'expression </a:t>
            </a:r>
            <a:endParaRPr lang="fr-FR" sz="2000" dirty="0" smtClean="0"/>
          </a:p>
          <a:p>
            <a:pPr>
              <a:lnSpc>
                <a:spcPct val="100000"/>
              </a:lnSpc>
              <a:spcBef>
                <a:spcPts val="0"/>
              </a:spcBef>
              <a:buClr>
                <a:srgbClr val="FFFF00"/>
              </a:buClr>
              <a:buFont typeface="Wingdings" panose="05000000000000000000" pitchFamily="2" charset="2"/>
              <a:buChar char="ü"/>
            </a:pPr>
            <a:r>
              <a:rPr lang="fr-FR" sz="2000" b="1" dirty="0" smtClean="0"/>
              <a:t>Acquisition</a:t>
            </a:r>
            <a:r>
              <a:rPr lang="fr-FR" sz="2000" dirty="0" smtClean="0"/>
              <a:t> d'outils </a:t>
            </a:r>
            <a:r>
              <a:rPr lang="fr-FR" sz="2000" dirty="0"/>
              <a:t>de communication </a:t>
            </a:r>
            <a:endParaRPr lang="fr-FR" sz="2000" dirty="0" smtClean="0"/>
          </a:p>
          <a:p>
            <a:pPr>
              <a:lnSpc>
                <a:spcPct val="100000"/>
              </a:lnSpc>
              <a:spcBef>
                <a:spcPts val="0"/>
              </a:spcBef>
              <a:buClr>
                <a:srgbClr val="FFFF00"/>
              </a:buClr>
              <a:buFont typeface="Wingdings" panose="05000000000000000000" pitchFamily="2" charset="2"/>
              <a:buChar char="ü"/>
            </a:pPr>
            <a:r>
              <a:rPr lang="fr-FR" sz="2000" b="1" dirty="0" smtClean="0"/>
              <a:t>Développement</a:t>
            </a:r>
            <a:r>
              <a:rPr lang="fr-FR" sz="2000" dirty="0" smtClean="0"/>
              <a:t> </a:t>
            </a:r>
            <a:r>
              <a:rPr lang="fr-FR" sz="2000" dirty="0"/>
              <a:t>de techniques oratoires </a:t>
            </a:r>
            <a:endParaRPr lang="fr-FR" sz="2000" dirty="0" smtClean="0"/>
          </a:p>
          <a:p>
            <a:pPr>
              <a:lnSpc>
                <a:spcPct val="100000"/>
              </a:lnSpc>
              <a:spcBef>
                <a:spcPts val="0"/>
              </a:spcBef>
              <a:buClr>
                <a:srgbClr val="FFFF00"/>
              </a:buClr>
              <a:buFont typeface="Wingdings" panose="05000000000000000000" pitchFamily="2" charset="2"/>
              <a:buChar char="ü"/>
            </a:pPr>
            <a:r>
              <a:rPr lang="fr-FR" sz="2000" b="1" dirty="0" smtClean="0"/>
              <a:t>Encouragement</a:t>
            </a:r>
            <a:r>
              <a:rPr lang="fr-FR" sz="2000" dirty="0" smtClean="0"/>
              <a:t> </a:t>
            </a:r>
            <a:r>
              <a:rPr lang="fr-FR" sz="2000" dirty="0"/>
              <a:t>à la prise de parole et à la communication, mises en situation et jeux de rôles</a:t>
            </a:r>
          </a:p>
          <a:p>
            <a:pPr marL="0" indent="0">
              <a:lnSpc>
                <a:spcPct val="100000"/>
              </a:lnSpc>
              <a:spcBef>
                <a:spcPts val="0"/>
              </a:spcBef>
              <a:buNone/>
            </a:pPr>
            <a:endParaRPr lang="fr-FR" sz="2000" dirty="0"/>
          </a:p>
          <a:p>
            <a:pPr marL="0" lvl="0" indent="0" algn="ctr">
              <a:lnSpc>
                <a:spcPct val="110000"/>
              </a:lnSpc>
              <a:spcBef>
                <a:spcPts val="0"/>
              </a:spcBef>
              <a:buClr>
                <a:srgbClr val="FFFF00"/>
              </a:buClr>
              <a:buNone/>
              <a:tabLst>
                <a:tab pos="5400040" algn="r"/>
              </a:tabLst>
            </a:pPr>
            <a:r>
              <a:rPr lang="fr-FR" sz="1900" b="1" dirty="0" smtClean="0">
                <a:solidFill>
                  <a:srgbClr val="FFFF00"/>
                </a:solidFill>
              </a:rPr>
              <a:t>Cet atelier vous permettra  </a:t>
            </a:r>
            <a:r>
              <a:rPr lang="fr-FR" sz="1900" b="1" dirty="0">
                <a:solidFill>
                  <a:srgbClr val="FFFF00"/>
                </a:solidFill>
              </a:rPr>
              <a:t>d'acquérir l'essentiel nécessaire </a:t>
            </a:r>
            <a:r>
              <a:rPr lang="fr-FR" sz="1900" b="1" dirty="0" smtClean="0">
                <a:solidFill>
                  <a:srgbClr val="FFFF00"/>
                </a:solidFill>
              </a:rPr>
              <a:t>                                                                                                                          pour </a:t>
            </a:r>
            <a:r>
              <a:rPr lang="fr-FR" sz="1900" b="1" dirty="0">
                <a:solidFill>
                  <a:srgbClr val="FFFF00"/>
                </a:solidFill>
              </a:rPr>
              <a:t>communiquer dans votre contexte professionnel</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204764"/>
            <a:ext cx="1194059" cy="117061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0836" y="204764"/>
            <a:ext cx="1234890" cy="1292957"/>
          </a:xfrm>
          <a:prstGeom prst="rect">
            <a:avLst/>
          </a:prstGeom>
        </p:spPr>
      </p:pic>
    </p:spTree>
    <p:extLst>
      <p:ext uri="{BB962C8B-B14F-4D97-AF65-F5344CB8AC3E}">
        <p14:creationId xmlns:p14="http://schemas.microsoft.com/office/powerpoint/2010/main" val="24246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txBox="1">
            <a:spLocks/>
          </p:cNvSpPr>
          <p:nvPr/>
        </p:nvSpPr>
        <p:spPr>
          <a:xfrm>
            <a:off x="2133972" y="6525344"/>
            <a:ext cx="8485583" cy="21602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fr-FR" sz="1000" b="1" dirty="0" smtClean="0">
                <a:solidFill>
                  <a:srgbClr val="FFFF00"/>
                </a:solidFill>
                <a:latin typeface="Calibri" panose="020F0502020204030204" pitchFamily="34" charset="0"/>
                <a:cs typeface="Calibri" panose="020F0502020204030204" pitchFamily="34" charset="0"/>
              </a:rPr>
              <a:t>ATELIERS YOLIKS  2020</a:t>
            </a:r>
            <a:endParaRPr lang="fr-FR" sz="1000" dirty="0" smtClean="0">
              <a:solidFill>
                <a:srgbClr val="FFFF00"/>
              </a:solidFill>
              <a:latin typeface="Calibri" panose="020F0502020204030204" pitchFamily="34" charset="0"/>
              <a:cs typeface="Calibri" panose="020F0502020204030204" pitchFamily="34" charset="0"/>
            </a:endParaRPr>
          </a:p>
          <a:p>
            <a:pPr marL="0" indent="0" algn="ctr">
              <a:buNone/>
            </a:pPr>
            <a:endParaRPr lang="fr-FR" dirty="0" smtClean="0">
              <a:solidFill>
                <a:srgbClr val="FFFF00"/>
              </a:solidFill>
              <a:latin typeface="Calibri" panose="020F0502020204030204" pitchFamily="34" charset="0"/>
              <a:cs typeface="Calibri" panose="020F0502020204030204" pitchFamily="34" charset="0"/>
            </a:endParaRPr>
          </a:p>
        </p:txBody>
      </p:sp>
      <p:sp>
        <p:nvSpPr>
          <p:cNvPr id="10" name="Titre 9"/>
          <p:cNvSpPr>
            <a:spLocks noGrp="1"/>
          </p:cNvSpPr>
          <p:nvPr>
            <p:ph type="title"/>
          </p:nvPr>
        </p:nvSpPr>
        <p:spPr>
          <a:xfrm>
            <a:off x="1677741" y="984487"/>
            <a:ext cx="9144001" cy="993262"/>
          </a:xfrm>
        </p:spPr>
        <p:txBody>
          <a:bodyPr>
            <a:normAutofit fontScale="90000"/>
          </a:bodyPr>
          <a:lstStyle/>
          <a:p>
            <a:r>
              <a:rPr lang="fr-FR" sz="3100" b="1" dirty="0"/>
              <a:t>Intervenante : </a:t>
            </a:r>
            <a:r>
              <a:rPr lang="fr-FR" sz="3100" b="1" dirty="0" smtClean="0"/>
              <a:t>Laetitia TESSIER</a:t>
            </a:r>
            <a:r>
              <a:rPr lang="fr-FR" sz="3100" dirty="0"/>
              <a:t/>
            </a:r>
            <a:br>
              <a:rPr lang="fr-FR" sz="3100" dirty="0"/>
            </a:br>
            <a:r>
              <a:rPr lang="fr-FR" sz="2800" b="1" dirty="0" smtClean="0"/>
              <a:t>Formatrice indépendante d’anglais</a:t>
            </a:r>
            <a:r>
              <a:rPr lang="fr-FR" sz="2800" b="1" dirty="0"/>
              <a:t> </a:t>
            </a:r>
            <a:r>
              <a:rPr lang="fr-FR" sz="2400" dirty="0"/>
              <a:t/>
            </a:r>
            <a:br>
              <a:rPr lang="fr-FR" sz="2400" dirty="0"/>
            </a:br>
            <a:r>
              <a:rPr lang="fr-FR" dirty="0"/>
              <a:t/>
            </a:r>
            <a:br>
              <a:rPr lang="fr-FR" dirty="0"/>
            </a:br>
            <a:endParaRPr lang="fr-FR" dirty="0"/>
          </a:p>
        </p:txBody>
      </p:sp>
      <p:sp>
        <p:nvSpPr>
          <p:cNvPr id="19" name="Espace réservé du texte 14"/>
          <p:cNvSpPr>
            <a:spLocks noGrp="1"/>
          </p:cNvSpPr>
          <p:nvPr>
            <p:ph type="body" idx="1"/>
          </p:nvPr>
        </p:nvSpPr>
        <p:spPr>
          <a:xfrm>
            <a:off x="261195" y="1772816"/>
            <a:ext cx="11604663" cy="939098"/>
          </a:xfrm>
          <a:ln>
            <a:solidFill>
              <a:srgbClr val="FFFF00"/>
            </a:solidFill>
          </a:ln>
        </p:spPr>
        <p:txBody>
          <a:bodyPr/>
          <a:lstStyle/>
          <a:p>
            <a:endParaRPr lang="fr-FR" b="1" dirty="0" smtClean="0">
              <a:solidFill>
                <a:srgbClr val="FFFF00"/>
              </a:solidFill>
            </a:endParaRPr>
          </a:p>
          <a:p>
            <a:r>
              <a:rPr lang="fr-FR" b="1" dirty="0" smtClean="0">
                <a:solidFill>
                  <a:srgbClr val="FFFF00"/>
                </a:solidFill>
              </a:rPr>
              <a:t>ATELIER </a:t>
            </a:r>
            <a:r>
              <a:rPr lang="fr-FR" b="1" dirty="0">
                <a:solidFill>
                  <a:srgbClr val="FFFF00"/>
                </a:solidFill>
              </a:rPr>
              <a:t>ANG3 : </a:t>
            </a:r>
            <a:endParaRPr lang="fr-FR" b="1" dirty="0" smtClean="0">
              <a:solidFill>
                <a:srgbClr val="FFFF00"/>
              </a:solidFill>
            </a:endParaRPr>
          </a:p>
          <a:p>
            <a:r>
              <a:rPr lang="fr-FR" b="1" dirty="0" smtClean="0">
                <a:solidFill>
                  <a:schemeClr val="tx1"/>
                </a:solidFill>
              </a:rPr>
              <a:t>LES </a:t>
            </a:r>
            <a:r>
              <a:rPr lang="fr-FR" b="1" dirty="0">
                <a:solidFill>
                  <a:schemeClr val="tx1"/>
                </a:solidFill>
              </a:rPr>
              <a:t>BASES POUR COMMUNIQUER EN ANGLAIS : SECRÉTARIAT </a:t>
            </a:r>
            <a:endParaRPr lang="fr-FR" b="1" dirty="0" smtClean="0">
              <a:solidFill>
                <a:schemeClr val="tx1"/>
              </a:solidFill>
            </a:endParaRPr>
          </a:p>
          <a:p>
            <a:pPr lvl="0"/>
            <a:r>
              <a:rPr lang="fr-FR" b="1" dirty="0" smtClean="0">
                <a:solidFill>
                  <a:srgbClr val="FFFF00"/>
                </a:solidFill>
              </a:rPr>
              <a:t>Durée </a:t>
            </a:r>
            <a:r>
              <a:rPr lang="fr-FR" b="1" dirty="0">
                <a:solidFill>
                  <a:srgbClr val="FFFF00"/>
                </a:solidFill>
              </a:rPr>
              <a:t>: </a:t>
            </a:r>
            <a:r>
              <a:rPr lang="fr-FR" b="1" dirty="0">
                <a:solidFill>
                  <a:schemeClr val="tx1"/>
                </a:solidFill>
              </a:rPr>
              <a:t>7H</a:t>
            </a:r>
            <a:r>
              <a:rPr lang="fr-FR" b="1" dirty="0">
                <a:solidFill>
                  <a:srgbClr val="FFFF00"/>
                </a:solidFill>
              </a:rPr>
              <a:t> </a:t>
            </a:r>
            <a:r>
              <a:rPr lang="fr-FR" b="1" dirty="0" smtClean="0">
                <a:solidFill>
                  <a:srgbClr val="FFFF00"/>
                </a:solidFill>
              </a:rPr>
              <a:t>                                </a:t>
            </a:r>
            <a:r>
              <a:rPr lang="fr-FR" altLang="fr-FR" sz="800" cap="none" dirty="0">
                <a:solidFill>
                  <a:srgbClr val="1155CC"/>
                </a:solidFill>
                <a:latin typeface="Arial" panose="020B0604020202020204" pitchFamily="34" charset="0"/>
                <a:cs typeface="Arial" panose="020B0604020202020204" pitchFamily="34" charset="0"/>
                <a:hlinkClick r:id="rId2"/>
              </a:rPr>
              <a:t>https://www.billetweb.fr/ang-3-les-bases-pour-communiquer-en-anglais-secretariat#.XkGQ1NMrXac.gmail</a:t>
            </a:r>
            <a:r>
              <a:rPr lang="fr-FR" altLang="fr-FR" sz="800" cap="none" dirty="0">
                <a:solidFill>
                  <a:schemeClr val="tx1"/>
                </a:solidFill>
              </a:rPr>
              <a:t> </a:t>
            </a:r>
            <a:endParaRPr lang="fr-FR" altLang="fr-FR" sz="800" cap="none" dirty="0">
              <a:solidFill>
                <a:schemeClr val="tx1"/>
              </a:solidFill>
              <a:latin typeface="Arial" panose="020B0604020202020204" pitchFamily="34" charset="0"/>
            </a:endParaRPr>
          </a:p>
          <a:p>
            <a:r>
              <a:rPr lang="fr-FR" b="1" dirty="0" smtClean="0">
                <a:solidFill>
                  <a:srgbClr val="FFFF00"/>
                </a:solidFill>
              </a:rPr>
              <a:t>             </a:t>
            </a:r>
            <a:endParaRPr lang="fr-FR" sz="1950" b="1" cap="none" dirty="0">
              <a:solidFill>
                <a:schemeClr val="tx1"/>
              </a:solidFill>
            </a:endParaRPr>
          </a:p>
        </p:txBody>
      </p:sp>
      <p:sp>
        <p:nvSpPr>
          <p:cNvPr id="25" name="Espace réservé du texte 11"/>
          <p:cNvSpPr txBox="1">
            <a:spLocks/>
          </p:cNvSpPr>
          <p:nvPr/>
        </p:nvSpPr>
        <p:spPr>
          <a:xfrm>
            <a:off x="199993" y="2819626"/>
            <a:ext cx="11665865" cy="3705718"/>
          </a:xfrm>
          <a:prstGeom prst="rect">
            <a:avLst/>
          </a:prstGeom>
          <a:ln>
            <a:solidFill>
              <a:srgbClr val="FFFF00"/>
            </a:solidFill>
          </a:ln>
        </p:spPr>
        <p:txBody>
          <a:bodyPr vert="horz" lIns="72000" tIns="45720" rIns="91440" bIns="46800" rtlCol="0">
            <a:normAutofit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nSpc>
                <a:spcPct val="100000"/>
              </a:lnSpc>
              <a:spcBef>
                <a:spcPts val="0"/>
              </a:spcBef>
              <a:buNone/>
            </a:pPr>
            <a:r>
              <a:rPr lang="fr-FR" sz="2300" b="1" dirty="0">
                <a:solidFill>
                  <a:srgbClr val="FFFF00"/>
                </a:solidFill>
              </a:rPr>
              <a:t>Besoin  de débloquer des verrous, d’ouvrir des perspectives, de gagner en aisance et en fluidité ? </a:t>
            </a:r>
            <a:r>
              <a:rPr lang="fr-FR" sz="2300" dirty="0" smtClean="0"/>
              <a:t>  </a:t>
            </a:r>
          </a:p>
          <a:p>
            <a:pPr marL="0" indent="0">
              <a:lnSpc>
                <a:spcPct val="100000"/>
              </a:lnSpc>
              <a:spcBef>
                <a:spcPts val="0"/>
              </a:spcBef>
              <a:buNone/>
            </a:pPr>
            <a:r>
              <a:rPr lang="fr-FR" sz="2000" b="1" dirty="0" err="1" smtClean="0">
                <a:solidFill>
                  <a:srgbClr val="FFFF00"/>
                </a:solidFill>
              </a:rPr>
              <a:t>Pré-requis</a:t>
            </a:r>
            <a:r>
              <a:rPr lang="fr-FR" sz="2000" b="1" dirty="0" smtClean="0">
                <a:solidFill>
                  <a:srgbClr val="FFFF00"/>
                </a:solidFill>
              </a:rPr>
              <a:t> </a:t>
            </a:r>
            <a:r>
              <a:rPr lang="fr-FR" sz="2300" b="1" dirty="0" smtClean="0">
                <a:solidFill>
                  <a:srgbClr val="FFFF00"/>
                </a:solidFill>
              </a:rPr>
              <a:t>:  </a:t>
            </a:r>
            <a:r>
              <a:rPr lang="fr-FR" sz="2000" b="1" dirty="0"/>
              <a:t>niveau 3ème ou 2nde</a:t>
            </a:r>
            <a:r>
              <a:rPr lang="fr-FR" sz="2000" dirty="0"/>
              <a:t> </a:t>
            </a:r>
            <a:endParaRPr lang="fr-FR" sz="2300" dirty="0"/>
          </a:p>
          <a:p>
            <a:pPr lvl="0">
              <a:lnSpc>
                <a:spcPct val="110000"/>
              </a:lnSpc>
              <a:spcBef>
                <a:spcPts val="0"/>
              </a:spcBef>
              <a:buClr>
                <a:srgbClr val="FFFF00"/>
              </a:buClr>
              <a:buFont typeface="Wingdings" panose="05000000000000000000" pitchFamily="2" charset="2"/>
              <a:buChar char="ü"/>
              <a:tabLst>
                <a:tab pos="5400040" algn="r"/>
              </a:tabLst>
            </a:pPr>
            <a:r>
              <a:rPr lang="fr-FR" sz="2200" b="1" dirty="0" smtClean="0"/>
              <a:t>Enrichissement</a:t>
            </a:r>
            <a:r>
              <a:rPr lang="fr-FR" sz="2200" dirty="0" smtClean="0"/>
              <a:t> du </a:t>
            </a:r>
            <a:r>
              <a:rPr lang="fr-FR" sz="2200" dirty="0"/>
              <a:t>vocabulaire professionnel </a:t>
            </a:r>
            <a:endParaRPr lang="fr-FR" sz="2200" dirty="0" smtClean="0"/>
          </a:p>
          <a:p>
            <a:pPr lvl="0">
              <a:lnSpc>
                <a:spcPct val="110000"/>
              </a:lnSpc>
              <a:spcBef>
                <a:spcPts val="0"/>
              </a:spcBef>
              <a:buClr>
                <a:srgbClr val="FFFF00"/>
              </a:buClr>
              <a:buFont typeface="Wingdings" panose="05000000000000000000" pitchFamily="2" charset="2"/>
              <a:buChar char="ü"/>
              <a:tabLst>
                <a:tab pos="5400040" algn="r"/>
              </a:tabLst>
            </a:pPr>
            <a:r>
              <a:rPr lang="fr-FR" sz="2200" b="1" dirty="0" smtClean="0"/>
              <a:t>Consolidation </a:t>
            </a:r>
            <a:r>
              <a:rPr lang="fr-FR" sz="2200" dirty="0"/>
              <a:t>des bases grammaticales fondamentales à la compréhension et à l'expression </a:t>
            </a:r>
            <a:endParaRPr lang="fr-FR" sz="2200" dirty="0" smtClean="0"/>
          </a:p>
          <a:p>
            <a:pPr lvl="0">
              <a:lnSpc>
                <a:spcPct val="110000"/>
              </a:lnSpc>
              <a:spcBef>
                <a:spcPts val="0"/>
              </a:spcBef>
              <a:buClr>
                <a:srgbClr val="FFFF00"/>
              </a:buClr>
              <a:buFont typeface="Wingdings" panose="05000000000000000000" pitchFamily="2" charset="2"/>
              <a:buChar char="ü"/>
              <a:tabLst>
                <a:tab pos="5400040" algn="r"/>
              </a:tabLst>
            </a:pPr>
            <a:r>
              <a:rPr lang="fr-FR" sz="2200" b="1" dirty="0" smtClean="0"/>
              <a:t>Acquisition</a:t>
            </a:r>
            <a:r>
              <a:rPr lang="fr-FR" sz="2200" dirty="0" smtClean="0"/>
              <a:t> d'outils </a:t>
            </a:r>
            <a:r>
              <a:rPr lang="fr-FR" sz="2200" dirty="0"/>
              <a:t>de communication (téléphone, mails, accueil) </a:t>
            </a:r>
            <a:endParaRPr lang="fr-FR" sz="2200" dirty="0" smtClean="0"/>
          </a:p>
          <a:p>
            <a:pPr lvl="0">
              <a:lnSpc>
                <a:spcPct val="110000"/>
              </a:lnSpc>
              <a:spcBef>
                <a:spcPts val="0"/>
              </a:spcBef>
              <a:buClr>
                <a:srgbClr val="FFFF00"/>
              </a:buClr>
              <a:buFont typeface="Wingdings" panose="05000000000000000000" pitchFamily="2" charset="2"/>
              <a:buChar char="ü"/>
              <a:tabLst>
                <a:tab pos="5400040" algn="r"/>
              </a:tabLst>
            </a:pPr>
            <a:r>
              <a:rPr lang="fr-FR" sz="2200" b="1" dirty="0" smtClean="0"/>
              <a:t>Développement </a:t>
            </a:r>
            <a:r>
              <a:rPr lang="fr-FR" sz="2200" dirty="0"/>
              <a:t>de techniques oratoires </a:t>
            </a:r>
            <a:r>
              <a:rPr lang="fr-FR" sz="2200" dirty="0" smtClean="0"/>
              <a:t> </a:t>
            </a:r>
          </a:p>
          <a:p>
            <a:pPr lvl="0">
              <a:lnSpc>
                <a:spcPct val="110000"/>
              </a:lnSpc>
              <a:spcBef>
                <a:spcPts val="0"/>
              </a:spcBef>
              <a:buClr>
                <a:srgbClr val="FFFF00"/>
              </a:buClr>
              <a:buFont typeface="Wingdings" panose="05000000000000000000" pitchFamily="2" charset="2"/>
              <a:buChar char="ü"/>
              <a:tabLst>
                <a:tab pos="5400040" algn="r"/>
              </a:tabLst>
            </a:pPr>
            <a:r>
              <a:rPr lang="fr-FR" sz="2200" b="1" dirty="0" smtClean="0"/>
              <a:t>Encouragement </a:t>
            </a:r>
            <a:r>
              <a:rPr lang="fr-FR" sz="2200" dirty="0"/>
              <a:t>à la prise de parole et à la communication, mises en situation et jeux de rôles</a:t>
            </a:r>
          </a:p>
          <a:p>
            <a:pPr marL="0" lvl="0" indent="0" algn="ctr">
              <a:lnSpc>
                <a:spcPct val="110000"/>
              </a:lnSpc>
              <a:spcBef>
                <a:spcPts val="0"/>
              </a:spcBef>
              <a:buClr>
                <a:srgbClr val="FFFF00"/>
              </a:buClr>
              <a:buNone/>
              <a:tabLst>
                <a:tab pos="5400040" algn="r"/>
              </a:tabLst>
            </a:pPr>
            <a:endParaRPr lang="fr-FR" sz="1900" b="1" dirty="0">
              <a:solidFill>
                <a:srgbClr val="FFFF00"/>
              </a:solidFill>
            </a:endParaRPr>
          </a:p>
          <a:p>
            <a:pPr marL="0" lvl="0" indent="0" algn="ctr">
              <a:lnSpc>
                <a:spcPct val="110000"/>
              </a:lnSpc>
              <a:spcBef>
                <a:spcPts val="0"/>
              </a:spcBef>
              <a:buClr>
                <a:srgbClr val="FFFF00"/>
              </a:buClr>
              <a:buNone/>
              <a:tabLst>
                <a:tab pos="5400040" algn="r"/>
              </a:tabLst>
            </a:pPr>
            <a:r>
              <a:rPr lang="fr-FR" sz="1900" b="1" dirty="0" smtClean="0">
                <a:solidFill>
                  <a:srgbClr val="FFFF00"/>
                </a:solidFill>
              </a:rPr>
              <a:t>Cet atelier vous permettra  </a:t>
            </a:r>
            <a:r>
              <a:rPr lang="fr-FR" sz="1900" b="1" dirty="0">
                <a:solidFill>
                  <a:srgbClr val="FFFF00"/>
                </a:solidFill>
              </a:rPr>
              <a:t>d'acquérir l'essentiel nécessaire </a:t>
            </a:r>
            <a:r>
              <a:rPr lang="fr-FR" sz="1900" b="1" dirty="0" smtClean="0">
                <a:solidFill>
                  <a:srgbClr val="FFFF00"/>
                </a:solidFill>
              </a:rPr>
              <a:t>                                                                                                                           pour </a:t>
            </a:r>
            <a:r>
              <a:rPr lang="fr-FR" sz="1900" b="1" dirty="0">
                <a:solidFill>
                  <a:srgbClr val="FFFF00"/>
                </a:solidFill>
              </a:rPr>
              <a:t>communiquer dans votre contexte professionnel</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0" y="204764"/>
            <a:ext cx="1194059" cy="117061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0836" y="204764"/>
            <a:ext cx="1234890" cy="1292957"/>
          </a:xfrm>
          <a:prstGeom prst="rect">
            <a:avLst/>
          </a:prstGeom>
        </p:spPr>
      </p:pic>
      <p:sp>
        <p:nvSpPr>
          <p:cNvPr id="12" name="Rectangle 5"/>
          <p:cNvSpPr>
            <a:spLocks noChangeArrowheads="1"/>
          </p:cNvSpPr>
          <p:nvPr/>
        </p:nvSpPr>
        <p:spPr bwMode="auto">
          <a:xfrm>
            <a:off x="0" y="-184666"/>
            <a:ext cx="1218882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278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unnel bleu numérique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5_TF02895261_TF02895261.potx" id="{D591E305-304E-4F08-83F3-B9147EDAAFB5}" vid="{F4994B82-D552-431A-8540-55AA87CE1401}"/>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tunnel bleu numérique pour les professionnels (grand écran)</Template>
  <TotalTime>0</TotalTime>
  <Words>5710</Words>
  <Application>Microsoft Office PowerPoint</Application>
  <PresentationFormat>Personnalisé</PresentationFormat>
  <Paragraphs>1381</Paragraphs>
  <Slides>67</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67</vt:i4>
      </vt:variant>
    </vt:vector>
  </HeadingPairs>
  <TitlesOfParts>
    <vt:vector size="74" baseType="lpstr">
      <vt:lpstr>Arial</vt:lpstr>
      <vt:lpstr>Calibri</vt:lpstr>
      <vt:lpstr>Corbel</vt:lpstr>
      <vt:lpstr>Tahoma</vt:lpstr>
      <vt:lpstr>Webdings</vt:lpstr>
      <vt:lpstr>Wingdings</vt:lpstr>
      <vt:lpstr>Tunnel bleu numérique 16:9</vt:lpstr>
      <vt:lpstr>Présentation PowerPoint</vt:lpstr>
      <vt:lpstr>PREFACE </vt:lpstr>
      <vt:lpstr>TARIF </vt:lpstr>
      <vt:lpstr>ORGANISATION</vt:lpstr>
      <vt:lpstr>SOMMAIRE</vt:lpstr>
      <vt:lpstr>Présentation PowerPoint</vt:lpstr>
      <vt:lpstr>Intervenante : Laetitia TESSIER  Formatrice indépendante d’anglais   </vt:lpstr>
      <vt:lpstr>Intervenante : Laetitia TESSIER  Formatrice indépendante d’anglais   </vt:lpstr>
      <vt:lpstr>Intervenante : Laetitia TESSIER Formatrice indépendante d’anglais   </vt:lpstr>
      <vt:lpstr> ATELIERS  - L’ANGLAIS d’Entreprise Animatrice : Laetitia TESSIER </vt:lpstr>
      <vt:lpstr>Présentation PowerPoint</vt:lpstr>
      <vt:lpstr>Intervenante : Sandrine TAURAND Conseil en gestion  </vt:lpstr>
      <vt:lpstr>Intervenante : Sandrine TAURAND Conseil en gestion  </vt:lpstr>
      <vt:lpstr>Intervenante : Sandrine TAURAND Conseil en gestion  </vt:lpstr>
      <vt:lpstr>ATELIERS  - Gestion Administrative Sandrine TAURAND </vt:lpstr>
      <vt:lpstr>Présentation PowerPoint</vt:lpstr>
      <vt:lpstr>Intervenante : Ghislaine RAMANIRAKA Conseil en social et gestion de paie </vt:lpstr>
      <vt:lpstr>Intervenante : Ghislaine RAMANIRAKA Conseil en social et gestion de paie </vt:lpstr>
      <vt:lpstr>Intervenante : Ghislaine RAMANIRAKA Conseil en social et gestion de paie </vt:lpstr>
      <vt:lpstr>ATELIERS  - Ressources humaines Ghislaine RAMANIRAKA </vt:lpstr>
      <vt:lpstr>Intervenante : Elodie MAS  Consultante en Recrutement Indépendante  </vt:lpstr>
      <vt:lpstr>Intervenante : Elodie MAS  Consultante en Recrutement Indépendante  </vt:lpstr>
      <vt:lpstr>ATELIERS  - Ressources humaines (suite) Elodie MAS  </vt:lpstr>
      <vt:lpstr>Intervenante : Sylvie METEYER Consultante en gestion de compétences et  et d'évolution de carrière </vt:lpstr>
      <vt:lpstr>Intervenante : Sylvie METEYER Consultante en gestion de compétences et  et d'évolution de carrière </vt:lpstr>
      <vt:lpstr>ATELIERS  - Ressources humaines (suite) Sylvie METEYER  </vt:lpstr>
      <vt:lpstr>Présentation PowerPoint</vt:lpstr>
      <vt:lpstr>Intervenante : Nadia MALOISEL Formatrice – Consultante - Coach Certifiée : DISC – WPMOT – EQ – STRESS – 360°    </vt:lpstr>
      <vt:lpstr>Intervenante : Nadia MALOISEL Formatrice – Consultante - Coach Certifiée : DISC – WPMOT – EQ – STRESS – 360°  </vt:lpstr>
      <vt:lpstr>Intervenante : Nadia MALOISEL Formatrice – Consultante - Coach Certifiée : DISC – WPMOT – EQ – STRESS – 360°  </vt:lpstr>
      <vt:lpstr>Intervenante : Nadia MALOISEL Formatrice – Consultante - Coach Certifiée : DISC – WPMOT – EQ – STRESS – 360°   </vt:lpstr>
      <vt:lpstr>ATELIERS  - Gestion commerciale Nadia MALOISEL </vt:lpstr>
      <vt:lpstr>Intervenante : Nadia MALOISEL Formatrice – Consultante - Coach Certifiée : DISC – WPMOT – EQ – STRESS – 360° </vt:lpstr>
      <vt:lpstr>Intervenante : Nadia MALOISEL Formatrice – Consultante - Coach Certifiée : DISC – WPMOT – EQ – STRESS – 360° </vt:lpstr>
      <vt:lpstr>Intervenante : Nadia MALOISEL Formatrice – Consultante - Coach Certifiée : DISC – WPMOT – EQ – STRESS – 360° </vt:lpstr>
      <vt:lpstr>Intervenante : Nadia MALOISEL Formatrice – Consultante - Coach Certifiée : DISC – WPMOT – EQ – STRESS – 360° </vt:lpstr>
      <vt:lpstr>ATELIERS  - Gestion commerciale (suite) Nadia MALOISEL </vt:lpstr>
      <vt:lpstr>Intervenante : Nadia MALOISEL Formatrice – Consultante - Coach Certifiée : DISC – WPMOT – EQ – STRESS – 360° </vt:lpstr>
      <vt:lpstr>Intervenante : Nadia MALOISEL Formatrice – Consultante - Coach Certifiée : DISC – WPMOT – EQ – STRESS – 360° </vt:lpstr>
      <vt:lpstr>ATELIERS  - Gestion commerciale (suite) Nadia MALOISEL </vt:lpstr>
      <vt:lpstr>Intervenant : Philippe PELLISSIER  Consultant en développement commercial    </vt:lpstr>
      <vt:lpstr>Intervenant : Philippe PELLISSIER  Consultant en développement commercial    </vt:lpstr>
      <vt:lpstr>Intervenant : Philippe PELLISSIER  Consultant en développement commercial    </vt:lpstr>
      <vt:lpstr>ATELIERS  - Gestion commerciale (suite) Philippe PELLISSIER </vt:lpstr>
      <vt:lpstr>Intervenant : Philippe PELLISSIER  Consultant en développement commercial    </vt:lpstr>
      <vt:lpstr>Intervenant : Philippe PELLISSIER  Consultant en développement commercial    </vt:lpstr>
      <vt:lpstr>Intervenant : Philippe PELLISSIER  Consultant en développement commercial    </vt:lpstr>
      <vt:lpstr>ATELIERS  - Gestion commerciale (suite) Philippe PELLISSIER </vt:lpstr>
      <vt:lpstr>Présentation PowerPoint</vt:lpstr>
      <vt:lpstr>Intervenante : Sandrine TAURAND Conseil en gestion  </vt:lpstr>
      <vt:lpstr>Intervenante : Sandrine TAURAND Conseil en gestion  </vt:lpstr>
      <vt:lpstr>Intervenante : Sandrine TAURAND Conseil en gestion  </vt:lpstr>
      <vt:lpstr>Intervenante : Sandrine TAURAND Conseil en gestion  </vt:lpstr>
      <vt:lpstr>ATELIERS  - Gestion sécurité Sandrine TAURAND </vt:lpstr>
      <vt:lpstr>Intervenante : Agnès LEPELTIER Psychologue du travail  </vt:lpstr>
      <vt:lpstr>  ATELIERS  - Gestion sécurité  (suite) Agnès LEPELTIER </vt:lpstr>
      <vt:lpstr>Présentation PowerPoint</vt:lpstr>
      <vt:lpstr>Intervenants : Fred MENGEOT &amp; Frédéric SOLER   Agence de marketing digital &amp; communication    </vt:lpstr>
      <vt:lpstr>  ATELIERS  - Gestion communication  Fred MENGEOT &amp; Frédéric SOLER </vt:lpstr>
      <vt:lpstr>Intervenante : Virginie WIBLÉ - DUBUIS Agence de communication globale   </vt:lpstr>
      <vt:lpstr>Intervenante : Virginie WIBLÉ - DUBUIS Agence de communication globale   </vt:lpstr>
      <vt:lpstr>  ATELIERS  - Gestion communication  Virginie WIBLÉ - DUBUIS </vt:lpstr>
      <vt:lpstr>Présentation PowerPoint</vt:lpstr>
      <vt:lpstr>   </vt:lpstr>
      <vt:lpstr>  ATELIERS  - Gestion bien-être Laetitia CORREIA </vt:lpstr>
      <vt:lpstr>Présentation PowerPoint</vt:lpstr>
      <vt:lpstr>  ATELIERS  - Gestion bien-être  Sandrine TAURAND - Laetitia CORREIA - Audrey MERLET - Laurence FILLAT - Romain BENARD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2020-01-26T15:57:34Z</dcterms:created>
  <dcterms:modified xsi:type="dcterms:W3CDTF">2020-03-09T14:19:52Z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